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8" r:id="rId3"/>
    <p:sldId id="259" r:id="rId4"/>
    <p:sldId id="260" r:id="rId5"/>
    <p:sldId id="261" r:id="rId6"/>
    <p:sldId id="262" r:id="rId7"/>
    <p:sldId id="264" r:id="rId8"/>
    <p:sldId id="273" r:id="rId9"/>
    <p:sldId id="256" r:id="rId10"/>
    <p:sldId id="265" r:id="rId11"/>
    <p:sldId id="274" r:id="rId12"/>
    <p:sldId id="272" r:id="rId1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4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Orta Stil 1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Orta Stil 1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17.05.2021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17.05.2021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17.05.2021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17.05.2021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17.05.2021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youtube.com/watch?v=YJ2UiuSHpu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r/url?sa=i&amp;url=https://www.sentezlab.com/urun/isolab-mezur-uzun-form-class-b-250-ml&amp;psig=AOvVaw2Vw4V_AhDBihvYDcEDMcCa&amp;ust=1589049637707000&amp;source=images&amp;cd=vfe&amp;ved=0CAIQjRxqFwoTCJDtoLL1pOkCFQAAAAAdAAAAABA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s://www.google.com.tr/url?sa=i&amp;url=https://www.sentezlab.com/urun/isolab-mezur-pp-class-b-kabartma-skalali-1000-ml&amp;psig=AOvVaw2Vw4V_AhDBihvYDcEDMcCa&amp;ust=1589049637707000&amp;source=images&amp;cd=vfe&amp;ved=0CAIQjRxqFwoTCJDtoLL1pOkCFQAAAAAdAAAAABAQ" TargetMode="External"/><Relationship Id="rId4" Type="http://schemas.openxmlformats.org/officeDocument/2006/relationships/hyperlink" Target="https://www.google.com.tr/url?sa=i&amp;url=https://www.medikalbirlik.com/urun/mezur-dereceli-silindir-pp-mavi-skala-10ml&amp;psig=AOvVaw2Vw4V_AhDBihvYDcEDMcCa&amp;ust=1589049637707000&amp;source=images&amp;cd=vfe&amp;ved=0CAIQjRxqFwoTCJDtoLL1pOkCFQAAAAAdAAAAABAK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google.com.tr/url?sa=i&amp;url=https://docplayer.biz.tr/1299629-Biyokimyasal-oksijen-ihtiyaci-boi-doc-dr-ergun-yildiz.html&amp;psig=AOvVaw2MKov90Ol6bMp-KyVIhI5E&amp;ust=1589050999692000&amp;source=images&amp;cd=vfe&amp;ved=0CAIQjRxqFwoTCMiK5rX6pOkCFQAAAAAdAAAAABA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3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755576" y="2636913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Biyokimyasal Oksijen İhtiyacı (BOI) </a:t>
            </a:r>
            <a:r>
              <a:rPr lang="tr-TR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Tayini</a:t>
            </a:r>
            <a:endParaRPr lang="tr-TR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10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TW - OxiTop IS 6 - 6 adet Oxi Top ölçüm sistemi ile BOİ,BOD v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88840"/>
            <a:ext cx="29482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Düz Ok Bağlayıcısı 2"/>
          <p:cNvCxnSpPr/>
          <p:nvPr/>
        </p:nvCxnSpPr>
        <p:spPr>
          <a:xfrm flipH="1">
            <a:off x="1835696" y="2780928"/>
            <a:ext cx="1656184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Düz Ok Bağlayıcısı 4"/>
          <p:cNvCxnSpPr/>
          <p:nvPr/>
        </p:nvCxnSpPr>
        <p:spPr>
          <a:xfrm>
            <a:off x="5076056" y="2852936"/>
            <a:ext cx="1944216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 14"/>
          <p:cNvGrpSpPr/>
          <p:nvPr/>
        </p:nvGrpSpPr>
        <p:grpSpPr>
          <a:xfrm>
            <a:off x="3635896" y="1124744"/>
            <a:ext cx="1368152" cy="1466664"/>
            <a:chOff x="3635896" y="1124744"/>
            <a:chExt cx="1368152" cy="1466664"/>
          </a:xfrm>
        </p:grpSpPr>
        <p:cxnSp>
          <p:nvCxnSpPr>
            <p:cNvPr id="10" name="Düz Ok Bağlayıcısı 9"/>
            <p:cNvCxnSpPr/>
            <p:nvPr/>
          </p:nvCxnSpPr>
          <p:spPr>
            <a:xfrm>
              <a:off x="3635896" y="1124744"/>
              <a:ext cx="0" cy="146666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Düz Ok Bağlayıcısı 12"/>
            <p:cNvCxnSpPr/>
            <p:nvPr/>
          </p:nvCxnSpPr>
          <p:spPr>
            <a:xfrm>
              <a:off x="5004048" y="1124744"/>
              <a:ext cx="0" cy="146666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Düz Bağlayıcı 13"/>
            <p:cNvCxnSpPr/>
            <p:nvPr/>
          </p:nvCxnSpPr>
          <p:spPr>
            <a:xfrm>
              <a:off x="3635896" y="1124744"/>
              <a:ext cx="136815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Metin kutusu 15"/>
          <p:cNvSpPr txBox="1"/>
          <p:nvPr/>
        </p:nvSpPr>
        <p:spPr>
          <a:xfrm>
            <a:off x="2373881" y="620688"/>
            <a:ext cx="417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solidFill>
                  <a:srgbClr val="2143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İkisine birlikte 2 </a:t>
            </a:r>
            <a:r>
              <a:rPr lang="tr-TR" b="1" dirty="0" err="1" smtClean="0">
                <a:solidFill>
                  <a:srgbClr val="2143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r>
              <a:rPr lang="tr-TR" b="1" dirty="0" smtClean="0">
                <a:solidFill>
                  <a:srgbClr val="2143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basmak = sıfırlamak</a:t>
            </a:r>
            <a:endParaRPr lang="en-US" b="1" dirty="0">
              <a:solidFill>
                <a:srgbClr val="2143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323528" y="2457762"/>
            <a:ext cx="1413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solidFill>
                  <a:srgbClr val="2143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Toplam BOI</a:t>
            </a:r>
          </a:p>
          <a:p>
            <a:r>
              <a:rPr lang="tr-TR" b="1" dirty="0" smtClean="0">
                <a:solidFill>
                  <a:srgbClr val="2143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günlük)</a:t>
            </a:r>
            <a:endParaRPr lang="en-US" b="1" dirty="0">
              <a:solidFill>
                <a:srgbClr val="2143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7316093" y="2529770"/>
            <a:ext cx="1620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2143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Anlık Ölçülen </a:t>
            </a:r>
          </a:p>
          <a:p>
            <a:pPr algn="ctr"/>
            <a:r>
              <a:rPr lang="tr-TR" b="1" dirty="0" smtClean="0">
                <a:solidFill>
                  <a:srgbClr val="2143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BOI</a:t>
            </a:r>
            <a:endParaRPr lang="en-US" b="1" dirty="0">
              <a:solidFill>
                <a:srgbClr val="2143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6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79956"/>
            <a:ext cx="3960441" cy="147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847459"/>
              </p:ext>
            </p:extLst>
          </p:nvPr>
        </p:nvGraphicFramePr>
        <p:xfrm>
          <a:off x="467544" y="2636911"/>
          <a:ext cx="8280921" cy="3600401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760307"/>
                <a:gridCol w="2760307"/>
                <a:gridCol w="2760307"/>
              </a:tblGrid>
              <a:tr h="819893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Örnek Hacmi</a:t>
                      </a:r>
                    </a:p>
                    <a:p>
                      <a:pPr algn="ctr"/>
                      <a:r>
                        <a:rPr lang="tr-TR" sz="2000" dirty="0" smtClean="0"/>
                        <a:t>(</a:t>
                      </a:r>
                      <a:r>
                        <a:rPr lang="tr-TR" sz="2000" dirty="0" err="1" smtClean="0"/>
                        <a:t>mL</a:t>
                      </a:r>
                      <a:r>
                        <a:rPr lang="tr-TR" sz="2000" dirty="0" smtClean="0"/>
                        <a:t>)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Ölçüm Aralığı</a:t>
                      </a:r>
                    </a:p>
                    <a:p>
                      <a:pPr algn="ctr"/>
                      <a:r>
                        <a:rPr lang="tr-TR" sz="2000" dirty="0" smtClean="0"/>
                        <a:t>(mg/L)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Faktör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3418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432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0 – 40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1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3418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365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0</a:t>
                      </a:r>
                      <a:r>
                        <a:rPr lang="tr-TR" sz="2000" baseline="0" dirty="0" smtClean="0"/>
                        <a:t> – 80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2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3418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250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0 – 200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5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3418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164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0 – 400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10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3418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97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0 – 800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20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3418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43,5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0 – 2000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 smtClean="0"/>
                        <a:t>50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Metin kutusu 4"/>
          <p:cNvSpPr txBox="1"/>
          <p:nvPr/>
        </p:nvSpPr>
        <p:spPr>
          <a:xfrm>
            <a:off x="4283968" y="735088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KOI = 750 mg/L → BOI = 600 mg/L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Düz Ok Bağlayıcısı 6"/>
          <p:cNvCxnSpPr/>
          <p:nvPr/>
        </p:nvCxnSpPr>
        <p:spPr>
          <a:xfrm flipH="1">
            <a:off x="5148064" y="1196753"/>
            <a:ext cx="1944216" cy="4320480"/>
          </a:xfrm>
          <a:prstGeom prst="straightConnector1">
            <a:avLst/>
          </a:prstGeom>
          <a:ln w="158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Yuvarlatılmış Dikdörtgen 7"/>
          <p:cNvSpPr/>
          <p:nvPr/>
        </p:nvSpPr>
        <p:spPr>
          <a:xfrm>
            <a:off x="1475656" y="5373217"/>
            <a:ext cx="684076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Yuvarlatılmış Dikdörtgen 9"/>
          <p:cNvSpPr/>
          <p:nvPr/>
        </p:nvSpPr>
        <p:spPr>
          <a:xfrm>
            <a:off x="7020272" y="5373217"/>
            <a:ext cx="684076" cy="36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etin kutusu 8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solidFill>
            <a:srgbClr val="887BE9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ÇM204 Çevre Kimyası Laboratuvarı /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Environmental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Chemistry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Lab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</a:t>
            </a:r>
            <a:endParaRPr lang="tr-TR" sz="1600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51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79512" y="98072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Videonun orijinal dilde uzun versiyonuna aşağıdaki linkten ulaşabilirsiniz. 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www.youtube.com/watch?v=YJ2UiuSHpuU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6539880" cy="367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90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611560" y="980728"/>
            <a:ext cx="79928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BOİ</a:t>
            </a: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belirli bir sürede (5 gün) ve belirli bir sıcaklıkta (20 </a:t>
            </a:r>
            <a:r>
              <a:rPr lang="tr-TR" sz="2000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tr-T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aerobik heterotrofik bakteriler tarafından parçalanabilen </a:t>
            </a:r>
            <a:r>
              <a:rPr lang="tr-T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organik maddeler</a:t>
            </a: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için tüketilen oksijen miktarıdır. </a:t>
            </a:r>
          </a:p>
          <a:p>
            <a:pPr algn="just">
              <a:lnSpc>
                <a:spcPct val="150000"/>
              </a:lnSpc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tr-T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BOİ</a:t>
            </a: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sudaki kirlilik yükünün genel bir göstergesidir. Bu test, ayrıca, hem biyolojik olarak </a:t>
            </a:r>
            <a:r>
              <a:rPr lang="tr-T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arıtılabilirlik</a:t>
            </a: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kapasitesini belirlemeye hem de bir arıtma tesisinin ne ölçüde başarılı olduğunu öğrenmeye yarayan önemli bir </a:t>
            </a:r>
            <a:r>
              <a:rPr lang="tr-T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biyoanaliz</a:t>
            </a: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yöntemidir. </a:t>
            </a: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solidFill>
            <a:srgbClr val="887BE9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ÇM204 Çevre Kimyası Laboratuvarı /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Environmental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Chemistry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Lab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</a:t>
            </a:r>
            <a:endParaRPr lang="tr-TR" sz="1600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6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02543" y="548680"/>
            <a:ext cx="89289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Organik Madde 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mikroorganizma + </a:t>
            </a:r>
            <a:r>
              <a:rPr lang="tr-T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tr-TR" sz="28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besi maddesi              </a:t>
            </a:r>
          </a:p>
          <a:p>
            <a:pPr algn="ctr"/>
            <a:endParaRPr lang="tr-TR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tr-TR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tr-TR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tr-TR" sz="2800" baseline="30000" dirty="0" smtClean="0">
                <a:latin typeface="Calibri"/>
                <a:cs typeface="Calibri"/>
              </a:rPr>
              <a:t>↑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tr-TR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+ mikroorganizma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ağ Ok 2"/>
          <p:cNvSpPr/>
          <p:nvPr/>
        </p:nvSpPr>
        <p:spPr>
          <a:xfrm rot="5400000">
            <a:off x="3717104" y="1926032"/>
            <a:ext cx="1584176" cy="413648"/>
          </a:xfrm>
          <a:prstGeom prst="rightArrow">
            <a:avLst>
              <a:gd name="adj1" fmla="val 50000"/>
              <a:gd name="adj2" fmla="val 6979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tin kutusu 3"/>
          <p:cNvSpPr txBox="1"/>
          <p:nvPr/>
        </p:nvSpPr>
        <p:spPr>
          <a:xfrm>
            <a:off x="2911191" y="4293096"/>
            <a:ext cx="319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[BOI] = mg O</a:t>
            </a:r>
            <a:r>
              <a:rPr lang="tr-TR" sz="32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/L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solidFill>
            <a:srgbClr val="887BE9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ÇM204 Çevre Kimyası Laboratuvarı /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Environmental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Chemistry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Lab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</a:t>
            </a:r>
            <a:endParaRPr lang="tr-TR" sz="1600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6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TW™ OxiTop™ IS BOD Self Check Measurement System Display: LED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1" r="21151"/>
          <a:stretch/>
        </p:blipFill>
        <p:spPr bwMode="auto">
          <a:xfrm>
            <a:off x="5875734" y="1052736"/>
            <a:ext cx="2045172" cy="408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SOLAB Mezür Uzun Form Class B 250ml -Sentez Lab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4116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Mezür, Dereceli Silindir PP (Mavi Skala) 10ml 26,98 TL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45640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ISOLAB Mezür PP Class B Kabartma Skalalı 1000 ml- Sentez lab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716463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C:\Users\Omur\Desktop\mezur-pp-mavi-skal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0" r="28290"/>
          <a:stretch/>
        </p:blipFill>
        <p:spPr bwMode="auto">
          <a:xfrm>
            <a:off x="1051198" y="1325100"/>
            <a:ext cx="1930614" cy="353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şağı Bükülü Ok 4"/>
          <p:cNvSpPr/>
          <p:nvPr/>
        </p:nvSpPr>
        <p:spPr>
          <a:xfrm>
            <a:off x="2312765" y="425451"/>
            <a:ext cx="3535982" cy="936104"/>
          </a:xfrm>
          <a:prstGeom prst="curved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7669869" y="446997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tr-TR" sz="32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7443155" y="3654365"/>
            <a:ext cx="955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tr-TR" sz="32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Yukarı Bükülü Ok 13"/>
          <p:cNvSpPr/>
          <p:nvPr/>
        </p:nvSpPr>
        <p:spPr>
          <a:xfrm rot="16584562">
            <a:off x="8004397" y="4083071"/>
            <a:ext cx="863626" cy="432048"/>
          </a:xfrm>
          <a:prstGeom prst="curvedUpArrow">
            <a:avLst/>
          </a:prstGeom>
          <a:solidFill>
            <a:srgbClr val="2143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Yukarı Bükülü Ok 18"/>
          <p:cNvSpPr/>
          <p:nvPr/>
        </p:nvSpPr>
        <p:spPr>
          <a:xfrm rot="16584562" flipV="1">
            <a:off x="6995978" y="3455426"/>
            <a:ext cx="626907" cy="397472"/>
          </a:xfrm>
          <a:prstGeom prst="curvedUpArrow">
            <a:avLst/>
          </a:prstGeom>
          <a:solidFill>
            <a:srgbClr val="2143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4899831" y="5589240"/>
            <a:ext cx="3996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tr-TR" sz="2400" b="1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tr-T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tr-T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 karanlık ortamda </a:t>
            </a:r>
            <a:r>
              <a:rPr lang="tr-T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inkübasyon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827584" y="764704"/>
            <a:ext cx="2645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Atıksu Numunesi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solidFill>
            <a:srgbClr val="887BE9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ÇM204 Çevre Kimyası Laboratuvarı /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Environmental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Chemistry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Lab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</a:t>
            </a:r>
            <a:endParaRPr lang="tr-TR" sz="1600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6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 44"/>
          <p:cNvGrpSpPr/>
          <p:nvPr/>
        </p:nvGrpSpPr>
        <p:grpSpPr>
          <a:xfrm>
            <a:off x="1013991" y="1844825"/>
            <a:ext cx="6582345" cy="4056548"/>
            <a:chOff x="1013991" y="1844825"/>
            <a:chExt cx="6582345" cy="4056548"/>
          </a:xfrm>
        </p:grpSpPr>
        <p:sp>
          <p:nvSpPr>
            <p:cNvPr id="13" name="Serbest Form 12"/>
            <p:cNvSpPr/>
            <p:nvPr/>
          </p:nvSpPr>
          <p:spPr>
            <a:xfrm>
              <a:off x="1763689" y="1844825"/>
              <a:ext cx="5536232" cy="3326432"/>
            </a:xfrm>
            <a:custGeom>
              <a:avLst/>
              <a:gdLst>
                <a:gd name="connsiteX0" fmla="*/ 0 w 6334125"/>
                <a:gd name="connsiteY0" fmla="*/ 3046945 h 3046945"/>
                <a:gd name="connsiteX1" fmla="*/ 704850 w 6334125"/>
                <a:gd name="connsiteY1" fmla="*/ 1465795 h 3046945"/>
                <a:gd name="connsiteX2" fmla="*/ 2562225 w 6334125"/>
                <a:gd name="connsiteY2" fmla="*/ 189445 h 3046945"/>
                <a:gd name="connsiteX3" fmla="*/ 6334125 w 6334125"/>
                <a:gd name="connsiteY3" fmla="*/ 8470 h 304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34125" h="3046945">
                  <a:moveTo>
                    <a:pt x="0" y="3046945"/>
                  </a:moveTo>
                  <a:cubicBezTo>
                    <a:pt x="138906" y="2494495"/>
                    <a:pt x="277813" y="1942045"/>
                    <a:pt x="704850" y="1465795"/>
                  </a:cubicBezTo>
                  <a:cubicBezTo>
                    <a:pt x="1131888" y="989545"/>
                    <a:pt x="1624013" y="432332"/>
                    <a:pt x="2562225" y="189445"/>
                  </a:cubicBezTo>
                  <a:cubicBezTo>
                    <a:pt x="3500438" y="-53443"/>
                    <a:pt x="5710238" y="5295"/>
                    <a:pt x="6334125" y="8470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Düz Ok Bağlayıcısı 14"/>
            <p:cNvCxnSpPr/>
            <p:nvPr/>
          </p:nvCxnSpPr>
          <p:spPr>
            <a:xfrm flipH="1">
              <a:off x="1763689" y="2313756"/>
              <a:ext cx="1728191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Düz Ok Bağlayıcısı 16"/>
            <p:cNvCxnSpPr/>
            <p:nvPr/>
          </p:nvCxnSpPr>
          <p:spPr>
            <a:xfrm flipH="1">
              <a:off x="3478913" y="2313756"/>
              <a:ext cx="12967" cy="281859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Metin kutusu 21"/>
            <p:cNvSpPr txBox="1"/>
            <p:nvPr/>
          </p:nvSpPr>
          <p:spPr>
            <a:xfrm>
              <a:off x="2136703" y="1887215"/>
              <a:ext cx="851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BOI</a:t>
              </a:r>
              <a:r>
                <a:rPr lang="tr-TR" sz="2400" b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Metin kutusu 22"/>
            <p:cNvSpPr txBox="1"/>
            <p:nvPr/>
          </p:nvSpPr>
          <p:spPr>
            <a:xfrm>
              <a:off x="3347864" y="5501263"/>
              <a:ext cx="29420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İnkübasyon</a:t>
              </a:r>
              <a:r>
                <a:rPr lang="tr-TR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Süresi (Gün)</a:t>
              </a:r>
              <a:endParaRPr 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Metin kutusu 23"/>
            <p:cNvSpPr txBox="1"/>
            <p:nvPr/>
          </p:nvSpPr>
          <p:spPr>
            <a:xfrm>
              <a:off x="3347864" y="517874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Metin kutusu 24"/>
            <p:cNvSpPr txBox="1"/>
            <p:nvPr/>
          </p:nvSpPr>
          <p:spPr>
            <a:xfrm>
              <a:off x="1613648" y="517624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Metin kutusu 25"/>
            <p:cNvSpPr txBox="1"/>
            <p:nvPr/>
          </p:nvSpPr>
          <p:spPr>
            <a:xfrm>
              <a:off x="4716016" y="516671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Metin kutusu 26"/>
            <p:cNvSpPr txBox="1"/>
            <p:nvPr/>
          </p:nvSpPr>
          <p:spPr>
            <a:xfrm>
              <a:off x="5956702" y="5172283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  <a:endPara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Metin kutusu 27"/>
            <p:cNvSpPr txBox="1"/>
            <p:nvPr/>
          </p:nvSpPr>
          <p:spPr>
            <a:xfrm>
              <a:off x="7180838" y="515719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Metin kutusu 28"/>
            <p:cNvSpPr txBox="1"/>
            <p:nvPr/>
          </p:nvSpPr>
          <p:spPr>
            <a:xfrm rot="16200000">
              <a:off x="272442" y="2801850"/>
              <a:ext cx="19447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BOI mg O</a:t>
              </a:r>
              <a:r>
                <a:rPr lang="tr-TR" sz="2400" b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tr-TR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/L</a:t>
              </a:r>
              <a:endPara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up 5"/>
          <p:cNvGrpSpPr/>
          <p:nvPr/>
        </p:nvGrpSpPr>
        <p:grpSpPr>
          <a:xfrm>
            <a:off x="1763688" y="1052736"/>
            <a:ext cx="5536232" cy="4118520"/>
            <a:chOff x="1259632" y="1700808"/>
            <a:chExt cx="5536232" cy="4118520"/>
          </a:xfrm>
        </p:grpSpPr>
        <p:cxnSp>
          <p:nvCxnSpPr>
            <p:cNvPr id="3" name="Düz Bağlayıcı 2"/>
            <p:cNvCxnSpPr/>
            <p:nvPr/>
          </p:nvCxnSpPr>
          <p:spPr>
            <a:xfrm>
              <a:off x="1259632" y="1700808"/>
              <a:ext cx="0" cy="410445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Düz Bağlayıcı 3"/>
            <p:cNvCxnSpPr/>
            <p:nvPr/>
          </p:nvCxnSpPr>
          <p:spPr>
            <a:xfrm flipH="1">
              <a:off x="1259632" y="5819328"/>
              <a:ext cx="5536232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 42"/>
          <p:cNvGrpSpPr/>
          <p:nvPr/>
        </p:nvGrpSpPr>
        <p:grpSpPr>
          <a:xfrm>
            <a:off x="1748677" y="1340768"/>
            <a:ext cx="5551244" cy="461665"/>
            <a:chOff x="1748677" y="1340768"/>
            <a:chExt cx="5551244" cy="461665"/>
          </a:xfrm>
        </p:grpSpPr>
        <p:cxnSp>
          <p:nvCxnSpPr>
            <p:cNvPr id="38" name="Düz Ok Bağlayıcısı 37"/>
            <p:cNvCxnSpPr/>
            <p:nvPr/>
          </p:nvCxnSpPr>
          <p:spPr>
            <a:xfrm>
              <a:off x="1748677" y="1797199"/>
              <a:ext cx="5551244" cy="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Metin kutusu 41"/>
            <p:cNvSpPr txBox="1"/>
            <p:nvPr/>
          </p:nvSpPr>
          <p:spPr>
            <a:xfrm>
              <a:off x="2202026" y="1340768"/>
              <a:ext cx="954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BOI</a:t>
              </a:r>
              <a:r>
                <a:rPr lang="tr-TR" sz="2400" b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  <a:endParaRPr 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Metin kutusu 1"/>
          <p:cNvSpPr txBox="1"/>
          <p:nvPr/>
        </p:nvSpPr>
        <p:spPr>
          <a:xfrm>
            <a:off x="5652120" y="270892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Nihai BOI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Düz Ok Bağlayıcısı 6"/>
          <p:cNvCxnSpPr/>
          <p:nvPr/>
        </p:nvCxnSpPr>
        <p:spPr>
          <a:xfrm flipV="1">
            <a:off x="6428732" y="1938028"/>
            <a:ext cx="239178" cy="8217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etin kutusu 29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solidFill>
            <a:srgbClr val="887BE9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ÇM204 Çevre Kimyası Laboratuvarı /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Environmental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Chemistry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Lab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</a:t>
            </a:r>
            <a:endParaRPr lang="tr-TR" sz="1600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6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yokimyasal Oksijen İhtiyacı (BOİ) Doç.Dr.Ergün YILDIZ - PDF ...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t="26804" r="14730" b="1585"/>
          <a:stretch/>
        </p:blipFill>
        <p:spPr bwMode="auto">
          <a:xfrm>
            <a:off x="57200" y="991419"/>
            <a:ext cx="7002051" cy="409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Oİ İçin Nitrifikasyon İnhibitörü, Formül 2533, TCMP, 35 g | Hach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564904"/>
            <a:ext cx="1044772" cy="194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6881424" y="4581128"/>
            <a:ext cx="2042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Nitrifikasyon</a:t>
            </a:r>
            <a:r>
              <a:rPr lang="tr-TR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İnhibitörü</a:t>
            </a:r>
            <a:endParaRPr lang="en-US" sz="14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solidFill>
            <a:srgbClr val="887BE9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ÇM204 Çevre Kimyası Laboratuvarı /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Environmental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Chemistry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Lab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</a:t>
            </a:r>
            <a:endParaRPr lang="tr-TR" sz="1600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6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419225"/>
            <a:ext cx="76962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0" y="620688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2143E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DENEY ESNASINDA OLASI GİRİŞİMLER VE ENGELLENMESİ</a:t>
            </a:r>
            <a:endParaRPr lang="en-US" b="1" dirty="0">
              <a:solidFill>
                <a:srgbClr val="2143E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solidFill>
            <a:srgbClr val="887BE9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ÇM204 Çevre Kimyası Laboratuvarı /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Environmental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Chemistry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tr-TR" sz="1600" i="1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Lab</a:t>
            </a:r>
            <a:r>
              <a:rPr lang="tr-TR" sz="16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.</a:t>
            </a:r>
            <a:endParaRPr lang="tr-TR" sz="1600" i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6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1988840"/>
            <a:ext cx="9144000" cy="2520280"/>
          </a:xfrm>
          <a:prstGeom prst="rect">
            <a:avLst/>
          </a:prstGeom>
          <a:solidFill>
            <a:srgbClr val="241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DENEYİN YAPILIŞI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4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ochemical oxygen demand (BOD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9224.5376" end="80099.79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23638"/>
            <a:ext cx="9207958" cy="513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272</Words>
  <Application>Microsoft Office PowerPoint</Application>
  <PresentationFormat>Ekran Gösterisi (4:3)</PresentationFormat>
  <Paragraphs>68</Paragraphs>
  <Slides>12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3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Omur GOKKUS</dc:creator>
  <cp:lastModifiedBy>Omur GOKKUS</cp:lastModifiedBy>
  <cp:revision>21</cp:revision>
  <dcterms:created xsi:type="dcterms:W3CDTF">2020-05-08T18:12:35Z</dcterms:created>
  <dcterms:modified xsi:type="dcterms:W3CDTF">2021-05-17T18:44:27Z</dcterms:modified>
</cp:coreProperties>
</file>