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7559675" cy="10691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972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600" y="36817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4" name="Resim 33"/>
          <p:cNvPicPr/>
          <p:nvPr/>
        </p:nvPicPr>
        <p:blipFill>
          <a:blip r:embed="rId2"/>
          <a:stretch>
            <a:fillRect/>
          </a:stretch>
        </p:blipFill>
        <p:spPr>
          <a:xfrm>
            <a:off x="771984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35" name="Resim 34"/>
          <p:cNvPicPr/>
          <p:nvPr/>
        </p:nvPicPr>
        <p:blipFill>
          <a:blip r:embed="rId2"/>
          <a:stretch>
            <a:fillRect/>
          </a:stretch>
        </p:blipFill>
        <p:spPr>
          <a:xfrm>
            <a:off x="209772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600" y="36817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9720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972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600" y="36817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0" name="Resim 69"/>
          <p:cNvPicPr/>
          <p:nvPr/>
        </p:nvPicPr>
        <p:blipFill>
          <a:blip r:embed="rId2"/>
          <a:stretch>
            <a:fillRect/>
          </a:stretch>
        </p:blipFill>
        <p:spPr>
          <a:xfrm>
            <a:off x="771984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71" name="Resim 70"/>
          <p:cNvPicPr/>
          <p:nvPr/>
        </p:nvPicPr>
        <p:blipFill>
          <a:blip r:embed="rId2"/>
          <a:stretch>
            <a:fillRect/>
          </a:stretch>
        </p:blipFill>
        <p:spPr>
          <a:xfrm>
            <a:off x="209772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600" y="36817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60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9720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tr-TR"/>
              <a:t>Ana başlık metnini düzenlemek için tıklayın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tr-TR"/>
              <a:t>Anahat metninin biçimini düzenlemek için tıklayın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tr-TR"/>
              <a:t>İkinci Anahat Düzeyi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tr-TR"/>
              <a:t>Üçüncü Anahat Düzeyi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tr-TR"/>
              <a:t>Dördüncü Anahat Düzeyi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tr-TR"/>
              <a:t>Beşinci Anahat Düzeyi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tr-TR"/>
              <a:t>Altıncı Anahat Düzeyi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tr-TR"/>
              <a:t>Yedinci Anahat Düzeyi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tr-TR"/>
              <a:t>Ana başlık metnini düzenlemek için tıklayın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tr-TR"/>
              <a:t>Anahat metninin biçimini düzenlemek için tıklayın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tr-TR"/>
              <a:t>İkinci Anahat Düzeyi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tr-TR"/>
              <a:t>Üçüncü Anahat Düzeyi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tr-TR"/>
              <a:t>Dördüncü Anahat Düzeyi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tr-TR"/>
              <a:t>Beşinci Anahat Düzeyi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tr-TR"/>
              <a:t>Altıncı Anahat Düzeyi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tr-TR"/>
              <a:t>Yedinci Anahat Düzeyi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dademirezen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1523880" y="4519080"/>
            <a:ext cx="9142560" cy="2080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tr-TR" b="1">
                <a:solidFill>
                  <a:srgbClr val="000000"/>
                </a:solidFill>
                <a:latin typeface="Calibri"/>
              </a:rPr>
              <a:t>Derya Aksu Demirezen</a:t>
            </a:r>
            <a:endParaRPr/>
          </a:p>
          <a:p>
            <a:pPr algn="ctr">
              <a:lnSpc>
                <a:spcPct val="100000"/>
              </a:lnSpc>
            </a:pPr>
            <a:r>
              <a:rPr lang="tr-TR" b="1" u="sng">
                <a:solidFill>
                  <a:srgbClr val="0563C1"/>
                </a:solidFill>
                <a:latin typeface="Calibri"/>
                <a:hlinkClick r:id="rId2"/>
              </a:rPr>
              <a:t>dademirezen@gmail.com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tr-TR" b="1">
                <a:solidFill>
                  <a:srgbClr val="000000"/>
                </a:solidFill>
                <a:latin typeface="Calibri"/>
              </a:rPr>
              <a:t>ÇEM 635</a:t>
            </a:r>
            <a:endParaRPr/>
          </a:p>
          <a:p>
            <a:pPr algn="ctr">
              <a:lnSpc>
                <a:spcPct val="100000"/>
              </a:lnSpc>
            </a:pPr>
            <a:r>
              <a:rPr lang="tr-TR" b="1">
                <a:solidFill>
                  <a:srgbClr val="000000"/>
                </a:solidFill>
                <a:latin typeface="Calibri"/>
              </a:rPr>
              <a:t>ENDÜSTRİYEL ATIK SU ARITIMINDA ELEKTROOKSİDASYON YÖNTEMLERİ</a:t>
            </a:r>
            <a:endParaRPr/>
          </a:p>
          <a:p>
            <a:pPr algn="ctr">
              <a:lnSpc>
                <a:spcPct val="100000"/>
              </a:lnSpc>
            </a:pPr>
            <a:r>
              <a:rPr lang="tr-TR" b="1">
                <a:solidFill>
                  <a:srgbClr val="000000"/>
                </a:solidFill>
                <a:latin typeface="Calibri"/>
              </a:rPr>
              <a:t>2019-2020 Güz Dönemi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476C7894-8DF7-4068-BDD9-2E4D6144ED93}" type="slidenum">
              <a:rPr lang="tr-TR" sz="1200">
                <a:solidFill>
                  <a:srgbClr val="8B8B8B"/>
                </a:solidFill>
                <a:latin typeface="Calibri"/>
              </a:rPr>
              <a:t>1</a:t>
            </a:fld>
            <a:endParaRPr/>
          </a:p>
        </p:txBody>
      </p:sp>
      <p:pic>
        <p:nvPicPr>
          <p:cNvPr id="74" name="Resim 73"/>
          <p:cNvPicPr/>
          <p:nvPr/>
        </p:nvPicPr>
        <p:blipFill>
          <a:blip r:embed="rId3"/>
          <a:stretch>
            <a:fillRect/>
          </a:stretch>
        </p:blipFill>
        <p:spPr>
          <a:xfrm>
            <a:off x="1584000" y="592920"/>
            <a:ext cx="9082440" cy="4158000"/>
          </a:xfrm>
          <a:prstGeom prst="rect">
            <a:avLst/>
          </a:prstGeom>
          <a:ln>
            <a:noFill/>
          </a:ln>
        </p:spPr>
      </p:pic>
      <p:pic>
        <p:nvPicPr>
          <p:cNvPr id="75" name="Resim 74"/>
          <p:cNvPicPr/>
          <p:nvPr/>
        </p:nvPicPr>
        <p:blipFill>
          <a:blip r:embed="rId4"/>
          <a:stretch>
            <a:fillRect/>
          </a:stretch>
        </p:blipFill>
        <p:spPr>
          <a:xfrm>
            <a:off x="70200" y="144000"/>
            <a:ext cx="1512720" cy="1582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838080" y="365040"/>
            <a:ext cx="10514160" cy="918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 VE TARTIŞMA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838080" y="1285560"/>
            <a:ext cx="10514160" cy="2817360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CBA09FD2-3954-414D-8472-E92D2EB557EA}" type="slidenum">
              <a:rPr lang="tr-TR" sz="1200">
                <a:solidFill>
                  <a:srgbClr val="8B8B8B"/>
                </a:solidFill>
                <a:latin typeface="Calibri"/>
              </a:rPr>
              <a:t>10</a:t>
            </a:fld>
            <a:endParaRPr/>
          </a:p>
        </p:txBody>
      </p:sp>
      <p:sp>
        <p:nvSpPr>
          <p:cNvPr id="103" name="CustomShape 4"/>
          <p:cNvSpPr/>
          <p:nvPr/>
        </p:nvSpPr>
        <p:spPr>
          <a:xfrm>
            <a:off x="1368000" y="1969200"/>
            <a:ext cx="10150920" cy="23504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r>
              <a:rPr lang="tr-TR" sz="20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Physicochemical</a:t>
            </a:r>
            <a:r>
              <a:rPr lang="tr-TR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characteristics</a:t>
            </a:r>
            <a:r>
              <a:rPr lang="tr-TR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sz="20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sludge</a:t>
            </a:r>
            <a:r>
              <a:rPr lang="tr-TR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tr-TR" sz="20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collected</a:t>
            </a:r>
            <a:r>
              <a:rPr lang="tr-TR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tr-TR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wastewater</a:t>
            </a:r>
            <a:r>
              <a:rPr lang="tr-TR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treatment</a:t>
            </a:r>
            <a:r>
              <a:rPr lang="tr-TR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plant</a:t>
            </a:r>
            <a:r>
              <a:rPr lang="tr-TR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Parameter</a:t>
            </a:r>
            <a:r>
              <a:rPr lang="tr-TR" sz="2000" b="1" dirty="0">
                <a:latin typeface="Calibri" panose="020F0502020204030204" pitchFamily="34" charset="0"/>
                <a:cs typeface="Calibri" panose="020F0502020204030204" pitchFamily="34" charset="0"/>
              </a:rPr>
              <a:t> 																Value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2000" dirty="0">
                <a:latin typeface="Calibri" panose="020F0502020204030204" pitchFamily="34" charset="0"/>
                <a:cs typeface="Calibri" panose="020F0502020204030204" pitchFamily="34" charset="0"/>
              </a:rPr>
              <a:t>pH 						7.40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2000" dirty="0"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tr-T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solids</a:t>
            </a:r>
            <a:r>
              <a:rPr lang="tr-TR" sz="2000" dirty="0">
                <a:latin typeface="Calibri" panose="020F0502020204030204" pitchFamily="34" charset="0"/>
                <a:cs typeface="Calibri" panose="020F0502020204030204" pitchFamily="34" charset="0"/>
              </a:rPr>
              <a:t>, % 					1.54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Volatile</a:t>
            </a:r>
            <a:r>
              <a:rPr lang="tr-TR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solids</a:t>
            </a:r>
            <a:r>
              <a:rPr lang="tr-TR" sz="2000" dirty="0">
                <a:latin typeface="Calibri" panose="020F0502020204030204" pitchFamily="34" charset="0"/>
                <a:cs typeface="Calibri" panose="020F0502020204030204" pitchFamily="34" charset="0"/>
              </a:rPr>
              <a:t>, % of total </a:t>
            </a:r>
            <a:r>
              <a:rPr lang="tr-T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solids</a:t>
            </a:r>
            <a:r>
              <a:rPr lang="tr-TR" sz="2000" dirty="0">
                <a:latin typeface="Calibri" panose="020F0502020204030204" pitchFamily="34" charset="0"/>
                <a:cs typeface="Calibri" panose="020F0502020204030204" pitchFamily="34" charset="0"/>
              </a:rPr>
              <a:t> 			50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2000" dirty="0" err="1">
                <a:latin typeface="Calibri" panose="020F0502020204030204" pitchFamily="34" charset="0"/>
                <a:ea typeface="AdvGulliv-R"/>
                <a:cs typeface="Calibri" panose="020F0502020204030204" pitchFamily="34" charset="0"/>
              </a:rPr>
              <a:t>Soluble</a:t>
            </a:r>
            <a:r>
              <a:rPr lang="tr-TR" sz="2000" dirty="0">
                <a:latin typeface="Calibri" panose="020F0502020204030204" pitchFamily="34" charset="0"/>
                <a:ea typeface="AdvGulliv-R"/>
                <a:cs typeface="Calibri" panose="020F0502020204030204" pitchFamily="34" charset="0"/>
              </a:rPr>
              <a:t> </a:t>
            </a:r>
            <a:r>
              <a:rPr lang="tr-TR" sz="2000" dirty="0" err="1">
                <a:latin typeface="Calibri" panose="020F0502020204030204" pitchFamily="34" charset="0"/>
                <a:ea typeface="AdvGulliv-R"/>
                <a:cs typeface="Calibri" panose="020F0502020204030204" pitchFamily="34" charset="0"/>
              </a:rPr>
              <a:t>chemical</a:t>
            </a:r>
            <a:r>
              <a:rPr lang="tr-TR" sz="2000" dirty="0">
                <a:latin typeface="Calibri" panose="020F0502020204030204" pitchFamily="34" charset="0"/>
                <a:ea typeface="AdvGulliv-R"/>
                <a:cs typeface="Calibri" panose="020F0502020204030204" pitchFamily="34" charset="0"/>
              </a:rPr>
              <a:t> </a:t>
            </a:r>
            <a:r>
              <a:rPr lang="tr-TR" sz="2000" dirty="0" err="1">
                <a:latin typeface="Calibri" panose="020F0502020204030204" pitchFamily="34" charset="0"/>
                <a:ea typeface="AdvGulliv-R"/>
                <a:cs typeface="Calibri" panose="020F0502020204030204" pitchFamily="34" charset="0"/>
              </a:rPr>
              <a:t>oxygen</a:t>
            </a:r>
            <a:r>
              <a:rPr lang="tr-TR" sz="2000" dirty="0">
                <a:latin typeface="Calibri" panose="020F0502020204030204" pitchFamily="34" charset="0"/>
                <a:ea typeface="AdvGulliv-R"/>
                <a:cs typeface="Calibri" panose="020F0502020204030204" pitchFamily="34" charset="0"/>
              </a:rPr>
              <a:t> </a:t>
            </a:r>
            <a:r>
              <a:rPr lang="tr-TR" sz="2000" dirty="0" err="1">
                <a:latin typeface="Calibri" panose="020F0502020204030204" pitchFamily="34" charset="0"/>
                <a:ea typeface="AdvGulliv-R"/>
                <a:cs typeface="Calibri" panose="020F0502020204030204" pitchFamily="34" charset="0"/>
              </a:rPr>
              <a:t>demand</a:t>
            </a:r>
            <a:r>
              <a:rPr lang="tr-TR" sz="2000" dirty="0">
                <a:latin typeface="Calibri" panose="020F0502020204030204" pitchFamily="34" charset="0"/>
                <a:ea typeface="AdvGulliv-R"/>
                <a:cs typeface="Calibri" panose="020F0502020204030204" pitchFamily="34" charset="0"/>
              </a:rPr>
              <a:t> (</a:t>
            </a:r>
            <a:r>
              <a:rPr lang="tr-TR" sz="2000" dirty="0" err="1">
                <a:latin typeface="Calibri" panose="020F0502020204030204" pitchFamily="34" charset="0"/>
                <a:ea typeface="AdvGulliv-R"/>
                <a:cs typeface="Calibri" panose="020F0502020204030204" pitchFamily="34" charset="0"/>
              </a:rPr>
              <a:t>sCOD</a:t>
            </a:r>
            <a:r>
              <a:rPr lang="tr-TR" sz="2000" dirty="0">
                <a:latin typeface="Calibri" panose="020F0502020204030204" pitchFamily="34" charset="0"/>
                <a:ea typeface="AdvGulliv-R"/>
                <a:cs typeface="Calibri" panose="020F0502020204030204" pitchFamily="34" charset="0"/>
              </a:rPr>
              <a:t>), mg L            2420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Resim 103"/>
          <p:cNvPicPr/>
          <p:nvPr/>
        </p:nvPicPr>
        <p:blipFill>
          <a:blip r:embed="rId2"/>
          <a:stretch>
            <a:fillRect/>
          </a:stretch>
        </p:blipFill>
        <p:spPr>
          <a:xfrm>
            <a:off x="5976000" y="1512000"/>
            <a:ext cx="6262920" cy="4258080"/>
          </a:xfrm>
          <a:prstGeom prst="rect">
            <a:avLst/>
          </a:prstGeom>
          <a:ln>
            <a:noFill/>
          </a:ln>
        </p:spPr>
      </p:pic>
      <p:sp>
        <p:nvSpPr>
          <p:cNvPr id="105" name="CustomShape 1"/>
          <p:cNvSpPr/>
          <p:nvPr/>
        </p:nvSpPr>
        <p:spPr>
          <a:xfrm>
            <a:off x="838080" y="365040"/>
            <a:ext cx="10514160" cy="1077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 VE TARTIŞMA</a:t>
            </a:r>
            <a:endParaRPr/>
          </a:p>
        </p:txBody>
      </p:sp>
      <p:sp>
        <p:nvSpPr>
          <p:cNvPr id="106" name="CustomShape 2"/>
          <p:cNvSpPr/>
          <p:nvPr/>
        </p:nvSpPr>
        <p:spPr>
          <a:xfrm>
            <a:off x="918000" y="1360440"/>
            <a:ext cx="5038920" cy="3273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  <a:buFont typeface="Wingdings" charset="2"/>
              <a:buChar char=""/>
            </a:pPr>
            <a:r>
              <a:rPr lang="tr-TR" sz="2800">
                <a:solidFill>
                  <a:srgbClr val="FF0000"/>
                </a:solidFill>
                <a:latin typeface="Calibri"/>
              </a:rPr>
              <a:t>KOİ Giderimi – pH Etkisi</a:t>
            </a:r>
            <a:endParaRPr/>
          </a:p>
          <a:p>
            <a:pPr>
              <a:lnSpc>
                <a:spcPct val="15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- Asidik ortam organik madde oksidasyonunu artırıyor.</a:t>
            </a:r>
            <a:endParaRPr/>
          </a:p>
          <a:p>
            <a:pPr>
              <a:lnSpc>
                <a:spcPct val="15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- pH 3 , 5 , 7 deki KOİ giderim oranı sırasıyla % 42, % 25 ve % 14 dür.</a:t>
            </a:r>
            <a:endParaRPr/>
          </a:p>
          <a:p>
            <a:pPr>
              <a:lnSpc>
                <a:spcPct val="15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- pH 3' te ise ilk 30 dak. da % 35 giderim olmuştur.</a:t>
            </a:r>
            <a:endParaRPr/>
          </a:p>
        </p:txBody>
      </p:sp>
      <p:sp>
        <p:nvSpPr>
          <p:cNvPr id="107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FC10C28-1DB8-4832-98A1-09460D0460F1}" type="slidenum">
              <a:rPr lang="tr-TR" sz="1200">
                <a:solidFill>
                  <a:srgbClr val="8B8B8B"/>
                </a:solidFill>
                <a:latin typeface="Calibri"/>
              </a:rPr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838080" y="365040"/>
            <a:ext cx="10514160" cy="905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 VE TARTIŞMA</a:t>
            </a:r>
            <a:endParaRPr/>
          </a:p>
        </p:txBody>
      </p:sp>
      <p:sp>
        <p:nvSpPr>
          <p:cNvPr id="109" name="CustomShape 2"/>
          <p:cNvSpPr/>
          <p:nvPr/>
        </p:nvSpPr>
        <p:spPr>
          <a:xfrm>
            <a:off x="1224000" y="1944000"/>
            <a:ext cx="4608000" cy="14544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50000"/>
              </a:lnSpc>
              <a:buFont typeface="Wingdings" charset="2"/>
              <a:buChar char=""/>
            </a:pPr>
            <a:r>
              <a:rPr lang="tr-TR" sz="2800" dirty="0">
                <a:solidFill>
                  <a:srgbClr val="000000"/>
                </a:solidFill>
                <a:latin typeface="Calibri"/>
              </a:rPr>
              <a:t>Akım yoğunluğu artırıldığı zaman</a:t>
            </a:r>
            <a:endParaRPr dirty="0"/>
          </a:p>
          <a:p>
            <a:pPr>
              <a:lnSpc>
                <a:spcPct val="150000"/>
              </a:lnSpc>
            </a:pPr>
            <a:r>
              <a:rPr lang="tr-TR" sz="2800" dirty="0">
                <a:solidFill>
                  <a:srgbClr val="000000"/>
                </a:solidFill>
                <a:latin typeface="Calibri"/>
              </a:rPr>
              <a:t>çözünmüş KOİ gideriminde ekstra</a:t>
            </a:r>
            <a:endParaRPr dirty="0"/>
          </a:p>
          <a:p>
            <a:pPr>
              <a:lnSpc>
                <a:spcPct val="150000"/>
              </a:lnSpc>
            </a:pPr>
            <a:r>
              <a:rPr lang="tr-TR" sz="2800" dirty="0">
                <a:solidFill>
                  <a:srgbClr val="000000"/>
                </a:solidFill>
                <a:latin typeface="Calibri"/>
              </a:rPr>
              <a:t>%31 artış gözlemlenmiştir.</a:t>
            </a:r>
            <a:endParaRPr dirty="0"/>
          </a:p>
        </p:txBody>
      </p:sp>
      <p:sp>
        <p:nvSpPr>
          <p:cNvPr id="110" name="CustomShape 3"/>
          <p:cNvSpPr/>
          <p:nvPr/>
        </p:nvSpPr>
        <p:spPr>
          <a:xfrm>
            <a:off x="1008000" y="1291320"/>
            <a:ext cx="6263280" cy="4237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 sz="2800">
                <a:solidFill>
                  <a:srgbClr val="FF0000"/>
                </a:solidFill>
                <a:latin typeface="Calibri"/>
              </a:rPr>
              <a:t>KOİ Giderimi – Akım yoğunluğu etkisi</a:t>
            </a:r>
            <a:endParaRPr/>
          </a:p>
        </p:txBody>
      </p:sp>
      <p:sp>
        <p:nvSpPr>
          <p:cNvPr id="111" name="CustomShape 4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F08C98C8-7D9E-4E1D-9CE1-29908F443614}" type="slidenum">
              <a:rPr lang="tr-TR" sz="1200">
                <a:solidFill>
                  <a:srgbClr val="8B8B8B"/>
                </a:solidFill>
                <a:latin typeface="Calibri"/>
              </a:rPr>
              <a:t>12</a:t>
            </a:fld>
            <a:endParaRPr/>
          </a:p>
        </p:txBody>
      </p:sp>
      <p:pic>
        <p:nvPicPr>
          <p:cNvPr id="112" name="Resim 111"/>
          <p:cNvPicPr/>
          <p:nvPr/>
        </p:nvPicPr>
        <p:blipFill>
          <a:blip r:embed="rId2"/>
          <a:stretch>
            <a:fillRect/>
          </a:stretch>
        </p:blipFill>
        <p:spPr>
          <a:xfrm>
            <a:off x="6264000" y="1728360"/>
            <a:ext cx="5830920" cy="4174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Resim 112"/>
          <p:cNvPicPr/>
          <p:nvPr/>
        </p:nvPicPr>
        <p:blipFill>
          <a:blip r:embed="rId2"/>
          <a:stretch>
            <a:fillRect/>
          </a:stretch>
        </p:blipFill>
        <p:spPr>
          <a:xfrm>
            <a:off x="6211080" y="1405800"/>
            <a:ext cx="5739840" cy="4281120"/>
          </a:xfrm>
          <a:prstGeom prst="rect">
            <a:avLst/>
          </a:prstGeom>
          <a:ln>
            <a:noFill/>
          </a:ln>
        </p:spPr>
      </p:pic>
      <p:sp>
        <p:nvSpPr>
          <p:cNvPr id="114" name="CustomShape 1"/>
          <p:cNvSpPr/>
          <p:nvPr/>
        </p:nvSpPr>
        <p:spPr>
          <a:xfrm>
            <a:off x="838080" y="365040"/>
            <a:ext cx="10514160" cy="905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 VE TARTIŞMA</a:t>
            </a:r>
            <a:endParaRPr/>
          </a:p>
        </p:txBody>
      </p:sp>
      <p:sp>
        <p:nvSpPr>
          <p:cNvPr id="115" name="CustomShape 2"/>
          <p:cNvSpPr/>
          <p:nvPr/>
        </p:nvSpPr>
        <p:spPr>
          <a:xfrm>
            <a:off x="1033560" y="1362600"/>
            <a:ext cx="5589360" cy="4276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 sz="2800">
                <a:solidFill>
                  <a:srgbClr val="FF0000"/>
                </a:solidFill>
                <a:latin typeface="Calibri"/>
              </a:rPr>
              <a:t>Zeta Potansiyeli - Çamur Stabilitesi </a:t>
            </a:r>
            <a:endParaRPr/>
          </a:p>
          <a:p>
            <a:pPr>
              <a:lnSpc>
                <a:spcPct val="15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İlk başta çamur kolloidal partiküllerin oluşturduğu bir yapıda olduğu; sonrasında ise oksidasyon etkisi ile kolloidal organik maddenin giderimi ile destabilize olduğu görülmektedir.  </a:t>
            </a:r>
            <a:endParaRPr/>
          </a:p>
          <a:p>
            <a:pPr>
              <a:lnSpc>
                <a:spcPct val="150000"/>
              </a:lnSpc>
            </a:pPr>
            <a:r>
              <a:rPr lang="tr-TR" sz="2800" b="1">
                <a:solidFill>
                  <a:srgbClr val="000000"/>
                </a:solidFill>
                <a:latin typeface="Calibri"/>
              </a:rPr>
              <a:t>Çamurun kalitesi artmıştır.</a:t>
            </a:r>
            <a:endParaRPr/>
          </a:p>
        </p:txBody>
      </p:sp>
      <p:sp>
        <p:nvSpPr>
          <p:cNvPr id="116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9B0BFDB4-32EB-4651-A577-D126F6C99598}" type="slidenum">
              <a:rPr lang="tr-TR" sz="1200">
                <a:solidFill>
                  <a:srgbClr val="8B8B8B"/>
                </a:solidFill>
                <a:latin typeface="Calibri"/>
              </a:rPr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Resim 116"/>
          <p:cNvPicPr/>
          <p:nvPr/>
        </p:nvPicPr>
        <p:blipFill>
          <a:blip r:embed="rId2"/>
          <a:stretch>
            <a:fillRect/>
          </a:stretch>
        </p:blipFill>
        <p:spPr>
          <a:xfrm>
            <a:off x="5832000" y="1944000"/>
            <a:ext cx="6262920" cy="4462920"/>
          </a:xfrm>
          <a:prstGeom prst="rect">
            <a:avLst/>
          </a:prstGeom>
          <a:ln>
            <a:noFill/>
          </a:ln>
        </p:spPr>
      </p:pic>
      <p:sp>
        <p:nvSpPr>
          <p:cNvPr id="118" name="CustomShape 1"/>
          <p:cNvSpPr/>
          <p:nvPr/>
        </p:nvSpPr>
        <p:spPr>
          <a:xfrm>
            <a:off x="838080" y="365040"/>
            <a:ext cx="10514160" cy="905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 VE TARTIŞMA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1033560" y="1362600"/>
            <a:ext cx="5877720" cy="1002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  <a:buFont typeface="Wingdings" charset="2"/>
              <a:buChar char=""/>
            </a:pPr>
            <a:r>
              <a:rPr lang="tr-TR" sz="2800">
                <a:solidFill>
                  <a:srgbClr val="FF0000"/>
                </a:solidFill>
                <a:latin typeface="Calibri"/>
              </a:rPr>
              <a:t>Uv-Vis Spektrometre – Renk Giderimi</a:t>
            </a:r>
            <a:endParaRPr/>
          </a:p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20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524FE439-620A-4459-8E63-FB606E787963}" type="slidenum">
              <a:rPr lang="tr-TR" sz="1200">
                <a:solidFill>
                  <a:srgbClr val="8B8B8B"/>
                </a:solidFill>
                <a:latin typeface="Calibri"/>
              </a:rPr>
              <a:t>14</a:t>
            </a:fld>
            <a:endParaRPr/>
          </a:p>
        </p:txBody>
      </p:sp>
      <p:sp>
        <p:nvSpPr>
          <p:cNvPr id="121" name="CustomShape 4"/>
          <p:cNvSpPr/>
          <p:nvPr/>
        </p:nvSpPr>
        <p:spPr>
          <a:xfrm>
            <a:off x="1440000" y="2232000"/>
            <a:ext cx="4103280" cy="129528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Oksidasyon sonrası </a:t>
            </a:r>
            <a:r>
              <a:rPr lang="tr-TR" sz="2800" b="1">
                <a:solidFill>
                  <a:srgbClr val="000000"/>
                </a:solidFill>
                <a:latin typeface="Calibri"/>
              </a:rPr>
              <a:t>renk giderimi </a:t>
            </a:r>
            <a:endParaRPr/>
          </a:p>
          <a:p>
            <a:pPr>
              <a:lnSpc>
                <a:spcPct val="100000"/>
              </a:lnSpc>
            </a:pPr>
            <a:r>
              <a:rPr lang="tr-TR" sz="2800" b="1">
                <a:solidFill>
                  <a:srgbClr val="000000"/>
                </a:solidFill>
                <a:latin typeface="Calibri"/>
              </a:rPr>
              <a:t>yüksek</a:t>
            </a:r>
            <a:r>
              <a:rPr lang="tr-TR" sz="2800">
                <a:solidFill>
                  <a:srgbClr val="000000"/>
                </a:solidFill>
                <a:latin typeface="Calibri"/>
              </a:rPr>
              <a:t> çünkü organik madde </a:t>
            </a:r>
            <a:endParaRPr/>
          </a:p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parçalanması  var.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838080" y="365040"/>
            <a:ext cx="10514160" cy="905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 VE TARTIŞMA</a:t>
            </a:r>
            <a:endParaRPr/>
          </a:p>
        </p:txBody>
      </p:sp>
      <p:sp>
        <p:nvSpPr>
          <p:cNvPr id="123" name="CustomShape 2"/>
          <p:cNvSpPr/>
          <p:nvPr/>
        </p:nvSpPr>
        <p:spPr>
          <a:xfrm>
            <a:off x="1033560" y="1362600"/>
            <a:ext cx="10318680" cy="45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 sz="2800">
                <a:solidFill>
                  <a:srgbClr val="FF0000"/>
                </a:solidFill>
                <a:latin typeface="Calibri"/>
              </a:rPr>
              <a:t>Organik Kirletici Parçalanma Mekanizması</a:t>
            </a:r>
            <a:endParaRPr/>
          </a:p>
        </p:txBody>
      </p:sp>
      <p:sp>
        <p:nvSpPr>
          <p:cNvPr id="124" name="CustomShape 3"/>
          <p:cNvSpPr/>
          <p:nvPr/>
        </p:nvSpPr>
        <p:spPr>
          <a:xfrm>
            <a:off x="1166040" y="1872000"/>
            <a:ext cx="10424880" cy="1551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tr-TR" sz="2400">
                <a:solidFill>
                  <a:srgbClr val="000000"/>
                </a:solidFill>
                <a:latin typeface="Calibri"/>
              </a:rPr>
              <a:t>Elektrotlardan oluşan </a:t>
            </a:r>
            <a:r>
              <a:rPr lang="tr-TR" sz="2400">
                <a:solidFill>
                  <a:srgbClr val="000000"/>
                </a:solidFill>
                <a:latin typeface="Calibri"/>
                <a:ea typeface="Calibri"/>
              </a:rPr>
              <a:t>°OH radikali ile organik madde (RH) reaksiyona girer. Organik radikal (R°) oluşur. (Denklem 1)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tr-TR" sz="2400">
                <a:solidFill>
                  <a:srgbClr val="000000"/>
                </a:solidFill>
                <a:latin typeface="Calibri"/>
                <a:ea typeface="Calibri"/>
              </a:rPr>
              <a:t>Organik radikal de oksijen ve hidroksil radikali ile reaksiyona girerek oksidasyon ürünleri oluşturur.  (Denklem 2 ve 3)</a:t>
            </a:r>
            <a:endParaRPr/>
          </a:p>
        </p:txBody>
      </p:sp>
      <p:sp>
        <p:nvSpPr>
          <p:cNvPr id="125" name="CustomShape 4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4247746E-2C8B-479C-B763-27E8107379C9}" type="slidenum">
              <a:rPr lang="tr-TR" sz="1200">
                <a:solidFill>
                  <a:srgbClr val="8B8B8B"/>
                </a:solidFill>
                <a:latin typeface="Calibri"/>
              </a:rPr>
              <a:t>15</a:t>
            </a:fld>
            <a:endParaRPr/>
          </a:p>
        </p:txBody>
      </p:sp>
      <p:pic>
        <p:nvPicPr>
          <p:cNvPr id="126" name="Resim 125"/>
          <p:cNvPicPr/>
          <p:nvPr/>
        </p:nvPicPr>
        <p:blipFill>
          <a:blip r:embed="rId2"/>
          <a:stretch>
            <a:fillRect/>
          </a:stretch>
        </p:blipFill>
        <p:spPr>
          <a:xfrm>
            <a:off x="1656000" y="3960000"/>
            <a:ext cx="3598920" cy="502920"/>
          </a:xfrm>
          <a:prstGeom prst="rect">
            <a:avLst/>
          </a:prstGeom>
          <a:ln>
            <a:noFill/>
          </a:ln>
        </p:spPr>
      </p:pic>
      <p:sp>
        <p:nvSpPr>
          <p:cNvPr id="127" name="CustomShape 5"/>
          <p:cNvSpPr/>
          <p:nvPr/>
        </p:nvSpPr>
        <p:spPr>
          <a:xfrm>
            <a:off x="6192000" y="4032000"/>
            <a:ext cx="1150920" cy="42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tr-TR" sz="2200">
                <a:solidFill>
                  <a:srgbClr val="000000"/>
                </a:solidFill>
                <a:latin typeface="Calibri"/>
                <a:ea typeface="Calibri"/>
              </a:rPr>
              <a:t>(1)</a:t>
            </a:r>
            <a:endParaRPr/>
          </a:p>
        </p:txBody>
      </p:sp>
      <p:pic>
        <p:nvPicPr>
          <p:cNvPr id="128" name="Resim 127"/>
          <p:cNvPicPr/>
          <p:nvPr/>
        </p:nvPicPr>
        <p:blipFill>
          <a:blip r:embed="rId3"/>
          <a:stretch>
            <a:fillRect/>
          </a:stretch>
        </p:blipFill>
        <p:spPr>
          <a:xfrm>
            <a:off x="1584000" y="4680000"/>
            <a:ext cx="3668040" cy="1438920"/>
          </a:xfrm>
          <a:prstGeom prst="rect">
            <a:avLst/>
          </a:prstGeom>
          <a:ln>
            <a:noFill/>
          </a:ln>
        </p:spPr>
      </p:pic>
      <p:sp>
        <p:nvSpPr>
          <p:cNvPr id="129" name="CustomShape 6"/>
          <p:cNvSpPr/>
          <p:nvPr/>
        </p:nvSpPr>
        <p:spPr>
          <a:xfrm>
            <a:off x="6192000" y="4752000"/>
            <a:ext cx="1150920" cy="42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tr-TR" sz="2200">
                <a:solidFill>
                  <a:srgbClr val="000000"/>
                </a:solidFill>
                <a:latin typeface="Calibri"/>
                <a:ea typeface="Calibri"/>
              </a:rPr>
              <a:t>(2)</a:t>
            </a:r>
            <a:endParaRPr/>
          </a:p>
        </p:txBody>
      </p:sp>
      <p:sp>
        <p:nvSpPr>
          <p:cNvPr id="130" name="CustomShape 7"/>
          <p:cNvSpPr/>
          <p:nvPr/>
        </p:nvSpPr>
        <p:spPr>
          <a:xfrm>
            <a:off x="6192000" y="5551200"/>
            <a:ext cx="1150920" cy="42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tr-TR" sz="2200">
                <a:solidFill>
                  <a:srgbClr val="000000"/>
                </a:solidFill>
                <a:latin typeface="Calibri"/>
                <a:ea typeface="Calibri"/>
              </a:rPr>
              <a:t>(3)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838080" y="365040"/>
            <a:ext cx="10514160" cy="905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 VE TARTIŞMA</a:t>
            </a:r>
            <a:endParaRPr/>
          </a:p>
        </p:txBody>
      </p:sp>
      <p:sp>
        <p:nvSpPr>
          <p:cNvPr id="132" name="CustomShape 2"/>
          <p:cNvSpPr/>
          <p:nvPr/>
        </p:nvSpPr>
        <p:spPr>
          <a:xfrm>
            <a:off x="1033560" y="1362600"/>
            <a:ext cx="10318680" cy="42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 sz="2800">
                <a:solidFill>
                  <a:srgbClr val="FF0000"/>
                </a:solidFill>
                <a:latin typeface="Calibri"/>
              </a:rPr>
              <a:t>Çamurdaki Kirleticilerin Giderimi</a:t>
            </a:r>
            <a:endParaRPr/>
          </a:p>
        </p:txBody>
      </p:sp>
      <p:sp>
        <p:nvSpPr>
          <p:cNvPr id="133" name="CustomShape 3"/>
          <p:cNvSpPr/>
          <p:nvPr/>
        </p:nvSpPr>
        <p:spPr>
          <a:xfrm>
            <a:off x="1190880" y="1821960"/>
            <a:ext cx="10004040" cy="4110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Elektrooksidasyon esnasında sürekli </a:t>
            </a:r>
            <a:r>
              <a:rPr lang="tr-TR" sz="2600" b="1">
                <a:solidFill>
                  <a:srgbClr val="000000"/>
                </a:solidFill>
                <a:latin typeface="Calibri"/>
              </a:rPr>
              <a:t>gaz kabarcıklarının oluşması</a:t>
            </a:r>
            <a:r>
              <a:rPr lang="tr-TR" sz="2600">
                <a:solidFill>
                  <a:srgbClr val="000000"/>
                </a:solidFill>
                <a:latin typeface="Calibri"/>
              </a:rPr>
              <a:t> çamurun faz oluşturmasına sebep olmuştur.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Çözünen organik madde %28 oranında giderilmiştir.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% 23 lük organik madde (uçucu katı olarak) giderilmiştir.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Çamur oksidasyonu özellikle 3 ana organik kirletici (endokrin bozucu) üzerine dikkat çekmektedir. </a:t>
            </a:r>
            <a:endParaRPr/>
          </a:p>
          <a:p>
            <a:pPr>
              <a:lnSpc>
                <a:spcPct val="10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	- 4,4</a:t>
            </a:r>
            <a:r>
              <a:rPr lang="tr-TR" sz="2600">
                <a:solidFill>
                  <a:srgbClr val="000000"/>
                </a:solidFill>
                <a:latin typeface="Calibri"/>
                <a:ea typeface="AdvP4C4E74"/>
              </a:rPr>
              <a:t>0</a:t>
            </a: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-(propane-2,2-diyl)diphenol (Bisphenol A, BPA)</a:t>
            </a:r>
            <a:endParaRPr/>
          </a:p>
          <a:p>
            <a:pPr>
              <a:lnSpc>
                <a:spcPct val="10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	- Nonylphenol (including isomers),</a:t>
            </a:r>
            <a:endParaRPr/>
          </a:p>
          <a:p>
            <a:pPr>
              <a:lnSpc>
                <a:spcPct val="10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	- 5-chloro-2-(2,4-dichlorophenoxy) phenol (Triclosan, TCS)</a:t>
            </a:r>
            <a:endParaRPr/>
          </a:p>
          <a:p>
            <a:pPr>
              <a:lnSpc>
                <a:spcPct val="10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34" name="CustomShape 4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D580C087-2E0D-45DC-88C1-84F4A46C2846}" type="slidenum">
              <a:rPr lang="tr-TR" sz="1200">
                <a:solidFill>
                  <a:srgbClr val="8B8B8B"/>
                </a:solidFill>
                <a:latin typeface="Calibri"/>
              </a:rPr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838080" y="365040"/>
            <a:ext cx="10514160" cy="905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 VE TARTIŞMA</a:t>
            </a:r>
            <a:endParaRPr/>
          </a:p>
        </p:txBody>
      </p:sp>
      <p:sp>
        <p:nvSpPr>
          <p:cNvPr id="136" name="CustomShape 2"/>
          <p:cNvSpPr/>
          <p:nvPr/>
        </p:nvSpPr>
        <p:spPr>
          <a:xfrm>
            <a:off x="936000" y="1272240"/>
            <a:ext cx="10318680" cy="42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 sz="2200" b="1">
                <a:solidFill>
                  <a:srgbClr val="FF0000"/>
                </a:solidFill>
                <a:latin typeface="Calibri"/>
              </a:rPr>
              <a:t>Çamurdaki Kirleticilerin Giderimi</a:t>
            </a:r>
            <a:endParaRPr/>
          </a:p>
        </p:txBody>
      </p:sp>
      <p:sp>
        <p:nvSpPr>
          <p:cNvPr id="137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200C564-528E-4A17-BA7D-F1821CDE50E0}" type="slidenum">
              <a:rPr lang="tr-TR" sz="1200">
                <a:solidFill>
                  <a:srgbClr val="8B8B8B"/>
                </a:solidFill>
                <a:latin typeface="Calibri"/>
              </a:rPr>
              <a:t>17</a:t>
            </a:fld>
            <a:endParaRPr/>
          </a:p>
        </p:txBody>
      </p:sp>
      <p:pic>
        <p:nvPicPr>
          <p:cNvPr id="138" name="Resim 137"/>
          <p:cNvPicPr/>
          <p:nvPr/>
        </p:nvPicPr>
        <p:blipFill>
          <a:blip r:embed="rId2"/>
          <a:stretch>
            <a:fillRect/>
          </a:stretch>
        </p:blipFill>
        <p:spPr>
          <a:xfrm>
            <a:off x="936000" y="1656000"/>
            <a:ext cx="9502920" cy="2374920"/>
          </a:xfrm>
          <a:prstGeom prst="rect">
            <a:avLst/>
          </a:prstGeom>
          <a:ln>
            <a:noFill/>
          </a:ln>
        </p:spPr>
      </p:pic>
      <p:pic>
        <p:nvPicPr>
          <p:cNvPr id="139" name="Resim 138"/>
          <p:cNvPicPr/>
          <p:nvPr/>
        </p:nvPicPr>
        <p:blipFill>
          <a:blip r:embed="rId3"/>
          <a:stretch>
            <a:fillRect/>
          </a:stretch>
        </p:blipFill>
        <p:spPr>
          <a:xfrm>
            <a:off x="936000" y="4032000"/>
            <a:ext cx="9502920" cy="244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Resim 139"/>
          <p:cNvPicPr/>
          <p:nvPr/>
        </p:nvPicPr>
        <p:blipFill>
          <a:blip r:embed="rId2"/>
          <a:stretch>
            <a:fillRect/>
          </a:stretch>
        </p:blipFill>
        <p:spPr>
          <a:xfrm>
            <a:off x="1437840" y="1789560"/>
            <a:ext cx="4826160" cy="4690440"/>
          </a:xfrm>
          <a:prstGeom prst="rect">
            <a:avLst/>
          </a:prstGeom>
          <a:ln>
            <a:noFill/>
          </a:ln>
        </p:spPr>
      </p:pic>
      <p:sp>
        <p:nvSpPr>
          <p:cNvPr id="141" name="CustomShape 1"/>
          <p:cNvSpPr/>
          <p:nvPr/>
        </p:nvSpPr>
        <p:spPr>
          <a:xfrm>
            <a:off x="838080" y="365040"/>
            <a:ext cx="10514160" cy="905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 VE TARTIŞMA</a:t>
            </a:r>
            <a:endParaRPr/>
          </a:p>
        </p:txBody>
      </p:sp>
      <p:sp>
        <p:nvSpPr>
          <p:cNvPr id="142" name="CustomShape 2"/>
          <p:cNvSpPr/>
          <p:nvPr/>
        </p:nvSpPr>
        <p:spPr>
          <a:xfrm>
            <a:off x="936000" y="1272240"/>
            <a:ext cx="10318680" cy="42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 sz="2200" b="1">
                <a:solidFill>
                  <a:srgbClr val="FF0000"/>
                </a:solidFill>
                <a:latin typeface="Calibri"/>
              </a:rPr>
              <a:t>Kirleticilerin Parçalanma Mekanizması</a:t>
            </a:r>
            <a:endParaRPr/>
          </a:p>
        </p:txBody>
      </p:sp>
      <p:sp>
        <p:nvSpPr>
          <p:cNvPr id="143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85C9ADE8-726A-4182-B915-2CE49E594156}" type="slidenum">
              <a:rPr lang="tr-TR" sz="1200">
                <a:solidFill>
                  <a:srgbClr val="8B8B8B"/>
                </a:solidFill>
                <a:latin typeface="Calibri"/>
              </a:rPr>
              <a:t>18</a:t>
            </a:fld>
            <a:endParaRPr/>
          </a:p>
        </p:txBody>
      </p:sp>
      <p:pic>
        <p:nvPicPr>
          <p:cNvPr id="144" name="Resim 143"/>
          <p:cNvPicPr/>
          <p:nvPr/>
        </p:nvPicPr>
        <p:blipFill>
          <a:blip r:embed="rId3"/>
          <a:stretch>
            <a:fillRect/>
          </a:stretch>
        </p:blipFill>
        <p:spPr>
          <a:xfrm>
            <a:off x="5400000" y="2101680"/>
            <a:ext cx="6666480" cy="2361240"/>
          </a:xfrm>
          <a:prstGeom prst="rect">
            <a:avLst/>
          </a:prstGeom>
          <a:ln>
            <a:noFill/>
          </a:ln>
        </p:spPr>
      </p:pic>
      <p:sp>
        <p:nvSpPr>
          <p:cNvPr id="145" name="CustomShape 4"/>
          <p:cNvSpPr/>
          <p:nvPr/>
        </p:nvSpPr>
        <p:spPr>
          <a:xfrm>
            <a:off x="1416960" y="2376000"/>
            <a:ext cx="1391040" cy="42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>
                <a:solidFill>
                  <a:srgbClr val="FF0000"/>
                </a:solidFill>
                <a:latin typeface="Calibri"/>
              </a:rPr>
              <a:t>Phenol</a:t>
            </a:r>
            <a:endParaRPr/>
          </a:p>
        </p:txBody>
      </p:sp>
      <p:sp>
        <p:nvSpPr>
          <p:cNvPr id="146" name="CustomShape 5"/>
          <p:cNvSpPr/>
          <p:nvPr/>
        </p:nvSpPr>
        <p:spPr>
          <a:xfrm>
            <a:off x="4296960" y="2376000"/>
            <a:ext cx="1967040" cy="42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>
                <a:solidFill>
                  <a:srgbClr val="FF0000"/>
                </a:solidFill>
                <a:latin typeface="Calibri"/>
              </a:rPr>
              <a:t>Isopropylene Alcohol</a:t>
            </a:r>
            <a:endParaRPr/>
          </a:p>
        </p:txBody>
      </p:sp>
      <p:sp>
        <p:nvSpPr>
          <p:cNvPr id="147" name="CustomShape 6"/>
          <p:cNvSpPr/>
          <p:nvPr/>
        </p:nvSpPr>
        <p:spPr>
          <a:xfrm>
            <a:off x="120960" y="4176000"/>
            <a:ext cx="1967040" cy="42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>
                <a:solidFill>
                  <a:srgbClr val="FF0000"/>
                </a:solidFill>
                <a:latin typeface="Calibri"/>
              </a:rPr>
              <a:t>Catechol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>
                <a:solidFill>
                  <a:srgbClr val="FF0000"/>
                </a:solidFill>
                <a:latin typeface="Calibri"/>
              </a:rPr>
              <a:t>Resorcinol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>
                <a:solidFill>
                  <a:srgbClr val="FF0000"/>
                </a:solidFill>
                <a:latin typeface="Calibri"/>
              </a:rPr>
              <a:t>Hydroqinone</a:t>
            </a:r>
            <a:endParaRPr/>
          </a:p>
        </p:txBody>
      </p:sp>
      <p:sp>
        <p:nvSpPr>
          <p:cNvPr id="148" name="TextShape 7"/>
          <p:cNvSpPr txBox="1"/>
          <p:nvPr/>
        </p:nvSpPr>
        <p:spPr>
          <a:xfrm>
            <a:off x="4712760" y="2765160"/>
            <a:ext cx="180720" cy="347040"/>
          </a:xfrm>
          <a:prstGeom prst="rect">
            <a:avLst/>
          </a:prstGeom>
        </p:spPr>
      </p:sp>
      <p:sp>
        <p:nvSpPr>
          <p:cNvPr id="149" name="TextShape 8"/>
          <p:cNvSpPr txBox="1"/>
          <p:nvPr/>
        </p:nvSpPr>
        <p:spPr>
          <a:xfrm>
            <a:off x="3760200" y="2846160"/>
            <a:ext cx="180720" cy="347040"/>
          </a:xfrm>
          <a:prstGeom prst="rect">
            <a:avLst/>
          </a:prstGeom>
        </p:spPr>
      </p:sp>
      <p:sp>
        <p:nvSpPr>
          <p:cNvPr id="150" name="CustomShape 9"/>
          <p:cNvSpPr/>
          <p:nvPr/>
        </p:nvSpPr>
        <p:spPr>
          <a:xfrm>
            <a:off x="3384000" y="5192280"/>
            <a:ext cx="1967040" cy="42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>
                <a:solidFill>
                  <a:srgbClr val="FF0000"/>
                </a:solidFill>
                <a:latin typeface="Calibri"/>
              </a:rPr>
              <a:t>Maleic aceid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>
                <a:solidFill>
                  <a:srgbClr val="FF0000"/>
                </a:solidFill>
                <a:latin typeface="Calibri"/>
              </a:rPr>
              <a:t>Fumaric acid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>
                <a:solidFill>
                  <a:srgbClr val="FF0000"/>
                </a:solidFill>
                <a:latin typeface="Calibri"/>
              </a:rPr>
              <a:t>Oxalic acid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>
                <a:solidFill>
                  <a:srgbClr val="FF0000"/>
                </a:solidFill>
                <a:latin typeface="Calibri"/>
              </a:rPr>
              <a:t>Acetic acid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>
                <a:solidFill>
                  <a:srgbClr val="FF0000"/>
                </a:solidFill>
                <a:latin typeface="Calibri"/>
              </a:rPr>
              <a:t>Formic acid</a:t>
            </a:r>
            <a:endParaRPr/>
          </a:p>
        </p:txBody>
      </p:sp>
      <p:sp>
        <p:nvSpPr>
          <p:cNvPr id="151" name="TextShape 10"/>
          <p:cNvSpPr txBox="1"/>
          <p:nvPr/>
        </p:nvSpPr>
        <p:spPr>
          <a:xfrm>
            <a:off x="3192840" y="5176800"/>
            <a:ext cx="180720" cy="347040"/>
          </a:xfrm>
          <a:prstGeom prst="rect">
            <a:avLst/>
          </a:prstGeom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838080" y="365040"/>
            <a:ext cx="10514160" cy="905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 VE TARTIŞMA</a:t>
            </a:r>
            <a:endParaRPr/>
          </a:p>
        </p:txBody>
      </p:sp>
      <p:sp>
        <p:nvSpPr>
          <p:cNvPr id="153" name="CustomShape 2"/>
          <p:cNvSpPr/>
          <p:nvPr/>
        </p:nvSpPr>
        <p:spPr>
          <a:xfrm>
            <a:off x="936000" y="1272240"/>
            <a:ext cx="103186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tr-TR" b="1">
                <a:solidFill>
                  <a:srgbClr val="FF0000"/>
                </a:solidFill>
                <a:latin typeface="Calibri"/>
              </a:rPr>
              <a:t>SEM – EDX Analizi</a:t>
            </a:r>
            <a:endParaRPr/>
          </a:p>
        </p:txBody>
      </p:sp>
      <p:sp>
        <p:nvSpPr>
          <p:cNvPr id="154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1AD0471D-59D5-4276-BCEE-32A7FB08BCBD}" type="slidenum">
              <a:rPr lang="tr-TR" sz="1200">
                <a:solidFill>
                  <a:srgbClr val="8B8B8B"/>
                </a:solidFill>
                <a:latin typeface="Calibri"/>
              </a:rPr>
              <a:t>19</a:t>
            </a:fld>
            <a:endParaRPr/>
          </a:p>
        </p:txBody>
      </p:sp>
      <p:pic>
        <p:nvPicPr>
          <p:cNvPr id="155" name="Resim 154"/>
          <p:cNvPicPr/>
          <p:nvPr/>
        </p:nvPicPr>
        <p:blipFill>
          <a:blip r:embed="rId2"/>
          <a:stretch>
            <a:fillRect/>
          </a:stretch>
        </p:blipFill>
        <p:spPr>
          <a:xfrm>
            <a:off x="1368000" y="1872000"/>
            <a:ext cx="9072000" cy="467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838080" y="365040"/>
            <a:ext cx="10514160" cy="918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ÖZET</a:t>
            </a:r>
            <a:endParaRPr/>
          </a:p>
        </p:txBody>
      </p:sp>
      <p:sp>
        <p:nvSpPr>
          <p:cNvPr id="77" name="CustomShape 2"/>
          <p:cNvSpPr/>
          <p:nvPr/>
        </p:nvSpPr>
        <p:spPr>
          <a:xfrm>
            <a:off x="838080" y="941040"/>
            <a:ext cx="10514160" cy="5234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1. Atıksu arıtma tesislerinde oluşan çamurun miktarı ve de yönetimi önemli bir konudur.</a:t>
            </a:r>
            <a:endParaRPr/>
          </a:p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2. Çamur içinde ise farklı kirleticiler kalıcı olarak bulunur.</a:t>
            </a:r>
            <a:endParaRPr/>
          </a:p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3. Elektrooksidasyon ise kalıcı kirleticilerin gideriminde etkili bir prosestir.</a:t>
            </a:r>
            <a:endParaRPr/>
          </a:p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4. Elektrooksidasyon için kullanılan boron kaplı elmas (BDD) elektrotlar, birçok atıksu tipi ve de çamur için uygundur.</a:t>
            </a:r>
            <a:endParaRPr/>
          </a:p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5. Bu çalışmada ise Meksika (Toluca) da bulunan endüstriyel atıksu arıtma tesisininin çamuruna elektrooksidasyon uygulaması yapılmıştır.</a:t>
            </a:r>
            <a:endParaRPr/>
          </a:p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6. Farklı pH ve akım yoğunluğunda analizler yapılmıştır.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78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9F1D095E-599D-4B28-8DDC-173E4C1DCBCD}" type="slidenum">
              <a:rPr lang="tr-TR" sz="1200">
                <a:solidFill>
                  <a:srgbClr val="8B8B8B"/>
                </a:solidFill>
                <a:latin typeface="Calibri"/>
              </a:rPr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SONUÇLAR</a:t>
            </a:r>
            <a:endParaRPr/>
          </a:p>
        </p:txBody>
      </p:sp>
      <p:sp>
        <p:nvSpPr>
          <p:cNvPr id="157" name="CustomShape 2"/>
          <p:cNvSpPr/>
          <p:nvPr/>
        </p:nvSpPr>
        <p:spPr>
          <a:xfrm>
            <a:off x="838080" y="1333080"/>
            <a:ext cx="10514160" cy="421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tr-TR" sz="2400">
                <a:solidFill>
                  <a:srgbClr val="000000"/>
                </a:solidFill>
                <a:latin typeface="Calibri"/>
              </a:rPr>
              <a:t>- İyi karıştırma koşullarında </a:t>
            </a:r>
            <a:r>
              <a:rPr lang="tr-TR" sz="2400">
                <a:solidFill>
                  <a:srgbClr val="000000"/>
                </a:solidFill>
                <a:latin typeface="Calibri"/>
                <a:ea typeface="AdvGulliv-R"/>
              </a:rPr>
              <a:t>4,4</a:t>
            </a:r>
            <a:r>
              <a:rPr lang="tr-TR" sz="2400">
                <a:solidFill>
                  <a:srgbClr val="000000"/>
                </a:solidFill>
                <a:latin typeface="Calibri"/>
                <a:ea typeface="AdvP4C4E74"/>
              </a:rPr>
              <a:t>0</a:t>
            </a:r>
            <a:r>
              <a:rPr lang="tr-TR" sz="2400">
                <a:solidFill>
                  <a:srgbClr val="000000"/>
                </a:solidFill>
                <a:latin typeface="Calibri"/>
                <a:ea typeface="AdvGulliv-R"/>
              </a:rPr>
              <a:t>-(propane-2,2-diyl) diphenol (Bisphenol</a:t>
            </a:r>
            <a:endParaRPr/>
          </a:p>
          <a:p>
            <a:pPr>
              <a:lnSpc>
                <a:spcPct val="150000"/>
              </a:lnSpc>
            </a:pPr>
            <a:r>
              <a:rPr lang="tr-TR" sz="2400">
                <a:solidFill>
                  <a:srgbClr val="000000"/>
                </a:solidFill>
                <a:latin typeface="Calibri"/>
                <a:ea typeface="AdvGulliv-R"/>
              </a:rPr>
              <a:t>A), Nonylphenol ve  5-chloro-2-(2,4-dichlorophenoxy)phenol için </a:t>
            </a:r>
            <a:r>
              <a:rPr lang="tr-TR" sz="2400">
                <a:solidFill>
                  <a:srgbClr val="FF3333"/>
                </a:solidFill>
                <a:latin typeface="Calibri"/>
                <a:ea typeface="AdvGulliv-R"/>
              </a:rPr>
              <a:t>% 73 – </a:t>
            </a:r>
            <a:r>
              <a:rPr lang="tr-TR" sz="2400">
                <a:solidFill>
                  <a:srgbClr val="000000"/>
                </a:solidFill>
                <a:latin typeface="Calibri"/>
                <a:ea typeface="AdvGulliv-R"/>
              </a:rPr>
              <a:t> </a:t>
            </a:r>
            <a:r>
              <a:rPr lang="tr-TR" sz="2400">
                <a:solidFill>
                  <a:srgbClr val="FF3333"/>
                </a:solidFill>
                <a:latin typeface="Calibri"/>
                <a:ea typeface="AdvGulliv-R"/>
              </a:rPr>
              <a:t>%  89</a:t>
            </a:r>
            <a:r>
              <a:rPr lang="tr-TR" sz="2400">
                <a:solidFill>
                  <a:srgbClr val="000000"/>
                </a:solidFill>
                <a:latin typeface="Calibri"/>
                <a:ea typeface="AdvGulliv-R"/>
              </a:rPr>
              <a:t> aralığında giderim verimi</a:t>
            </a:r>
            <a:endParaRPr/>
          </a:p>
          <a:p>
            <a:pPr>
              <a:lnSpc>
                <a:spcPct val="150000"/>
              </a:lnSpc>
            </a:pPr>
            <a:r>
              <a:rPr lang="tr-TR" sz="2400">
                <a:solidFill>
                  <a:srgbClr val="000000"/>
                </a:solidFill>
                <a:latin typeface="Calibri"/>
                <a:ea typeface="AdvGulliv-R"/>
              </a:rPr>
              <a:t>- Çözünmüş KOİ ve uçucu organik madde giderimi sırasıyla </a:t>
            </a:r>
            <a:r>
              <a:rPr lang="tr-TR" sz="2400">
                <a:solidFill>
                  <a:srgbClr val="FF3333"/>
                </a:solidFill>
                <a:latin typeface="Calibri"/>
                <a:ea typeface="AdvGulliv-R"/>
              </a:rPr>
              <a:t>% 56 ve   % 23</a:t>
            </a:r>
            <a:r>
              <a:rPr lang="tr-TR" sz="2400">
                <a:solidFill>
                  <a:srgbClr val="000000"/>
                </a:solidFill>
                <a:latin typeface="Calibri"/>
                <a:ea typeface="AdvGulliv-R"/>
              </a:rPr>
              <a:t> oranında gideriliyor</a:t>
            </a:r>
            <a:endParaRPr/>
          </a:p>
          <a:p>
            <a:pPr>
              <a:lnSpc>
                <a:spcPct val="150000"/>
              </a:lnSpc>
            </a:pPr>
            <a:r>
              <a:rPr lang="tr-TR" sz="2400">
                <a:solidFill>
                  <a:srgbClr val="000000"/>
                </a:solidFill>
                <a:latin typeface="Calibri"/>
                <a:ea typeface="AdvGulliv-R"/>
              </a:rPr>
              <a:t>- Partikül organik madde konsantrasyonu yüksek olması giderim verimini negatif etkiliyor</a:t>
            </a:r>
            <a:endParaRPr/>
          </a:p>
          <a:p>
            <a:pPr>
              <a:lnSpc>
                <a:spcPct val="150000"/>
              </a:lnSpc>
            </a:pPr>
            <a:r>
              <a:rPr lang="tr-TR" sz="2400">
                <a:solidFill>
                  <a:srgbClr val="000000"/>
                </a:solidFill>
                <a:latin typeface="Calibri"/>
                <a:ea typeface="AdvGulliv-R"/>
              </a:rPr>
              <a:t>- Faz oluşması sebebiyle organik maddenin hidroksil radikali ile yüksek etkileşimi sağlanamıyor</a:t>
            </a:r>
            <a:endParaRPr/>
          </a:p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58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45861FCE-48D6-406B-9271-2A01C60E241C}" type="slidenum">
              <a:rPr lang="tr-TR" sz="1200">
                <a:solidFill>
                  <a:srgbClr val="8B8B8B"/>
                </a:solidFill>
                <a:latin typeface="Calibri"/>
              </a:rPr>
              <a:t>20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838080" y="365040"/>
            <a:ext cx="10514160" cy="918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ÖZET</a:t>
            </a: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838080" y="941040"/>
            <a:ext cx="10514160" cy="5234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7. Elektrooksidasyon sırasında oluşan gaz nedeniyle faz oluşmasına bağlı olarak  COD giderimi düşük olmuştur.</a:t>
            </a:r>
            <a:endParaRPr/>
          </a:p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</a:rPr>
              <a:t>8. Uygun karıştırma ile </a:t>
            </a:r>
            <a:r>
              <a:rPr lang="tr-TR" sz="2800" b="1">
                <a:solidFill>
                  <a:srgbClr val="000000"/>
                </a:solidFill>
                <a:latin typeface="Calibri"/>
                <a:ea typeface="AdvGulliv-R"/>
              </a:rPr>
              <a:t>4,4</a:t>
            </a:r>
            <a:r>
              <a:rPr lang="tr-TR" sz="2800" b="1">
                <a:solidFill>
                  <a:srgbClr val="000000"/>
                </a:solidFill>
                <a:latin typeface="Calibri"/>
                <a:ea typeface="AdvP4C4E74"/>
              </a:rPr>
              <a:t>0</a:t>
            </a:r>
            <a:r>
              <a:rPr lang="tr-TR" sz="2800" b="1">
                <a:solidFill>
                  <a:srgbClr val="000000"/>
                </a:solidFill>
                <a:latin typeface="Calibri"/>
                <a:ea typeface="AdvGulliv-R"/>
              </a:rPr>
              <a:t>-(Propane-2,2-diyl)diphenol</a:t>
            </a:r>
            <a:r>
              <a:rPr lang="tr-TR" sz="2800">
                <a:solidFill>
                  <a:srgbClr val="000000"/>
                </a:solidFill>
                <a:latin typeface="Calibri"/>
                <a:ea typeface="AdvGulliv-R"/>
              </a:rPr>
              <a:t>, </a:t>
            </a:r>
            <a:r>
              <a:rPr lang="tr-TR" sz="2800" b="1">
                <a:solidFill>
                  <a:srgbClr val="000000"/>
                </a:solidFill>
                <a:latin typeface="Calibri"/>
                <a:ea typeface="AdvGulliv-R"/>
              </a:rPr>
              <a:t>Nonylphenol</a:t>
            </a:r>
            <a:r>
              <a:rPr lang="tr-TR" sz="2800">
                <a:solidFill>
                  <a:srgbClr val="000000"/>
                </a:solidFill>
                <a:latin typeface="Calibri"/>
                <a:ea typeface="AdvGulliv-R"/>
              </a:rPr>
              <a:t> ve </a:t>
            </a:r>
            <a:r>
              <a:rPr lang="tr-TR" sz="2800" b="1">
                <a:solidFill>
                  <a:srgbClr val="000000"/>
                </a:solidFill>
                <a:latin typeface="Calibri"/>
                <a:ea typeface="AdvGulliv-R"/>
              </a:rPr>
              <a:t> 5-chloro-2-(2,4-dichlorophenoxy) phenol</a:t>
            </a:r>
            <a:r>
              <a:rPr lang="tr-TR" sz="2800">
                <a:solidFill>
                  <a:srgbClr val="000000"/>
                </a:solidFill>
                <a:latin typeface="Calibri"/>
                <a:ea typeface="AdvGulliv-R"/>
              </a:rPr>
              <a:t> giderimi sırasıyla % 73, % 89 ve % 82 oranında olmuştur.</a:t>
            </a:r>
            <a:endParaRPr/>
          </a:p>
          <a:p>
            <a:pPr>
              <a:lnSpc>
                <a:spcPct val="100000"/>
              </a:lnSpc>
            </a:pPr>
            <a:r>
              <a:rPr lang="tr-TR" sz="2800">
                <a:solidFill>
                  <a:srgbClr val="000000"/>
                </a:solidFill>
                <a:latin typeface="Calibri"/>
                <a:ea typeface="AdvGulliv-R"/>
              </a:rPr>
              <a:t>9. Çamur uçucu organikler % 23 ve toplam KOİ ise % 27 oranında gidermiştir.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81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B27E7797-3845-4743-A471-EC7DDA2931D8}" type="slidenum">
              <a:rPr lang="tr-TR" sz="1200">
                <a:solidFill>
                  <a:srgbClr val="8B8B8B"/>
                </a:solidFill>
                <a:latin typeface="Calibri"/>
              </a:rPr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838080" y="365040"/>
            <a:ext cx="10514160" cy="69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GİRİŞ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838080" y="1153080"/>
            <a:ext cx="10514160" cy="5498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20000"/>
              </a:lnSpc>
              <a:buFont typeface="Arial"/>
              <a:buChar char="-"/>
            </a:pPr>
            <a:r>
              <a:rPr lang="tr-TR" sz="2600" b="1">
                <a:solidFill>
                  <a:srgbClr val="FF0000"/>
                </a:solidFill>
                <a:latin typeface="Calibri"/>
              </a:rPr>
              <a:t>Çamur Yönetimi</a:t>
            </a:r>
            <a:endParaRPr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Atıksu arıtma tesislerindeki çamur arıtımı yapılan su miktarına göre artış göstermektedir</a:t>
            </a:r>
            <a:endParaRPr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Çamur yönetim maliyetleri de yükselmektedir.</a:t>
            </a:r>
            <a:endParaRPr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Çamur içinde kalıcı kirleticiler bulunmaktadır.</a:t>
            </a:r>
            <a:endParaRPr/>
          </a:p>
          <a:p>
            <a:pPr>
              <a:lnSpc>
                <a:spcPct val="120000"/>
              </a:lnSpc>
              <a:buFont typeface="Arial"/>
              <a:buChar char="-"/>
            </a:pPr>
            <a:r>
              <a:rPr lang="tr-TR" sz="2600" b="1">
                <a:solidFill>
                  <a:srgbClr val="FF0000"/>
                </a:solidFill>
                <a:latin typeface="Calibri"/>
              </a:rPr>
              <a:t>Kalıcı Kirleticiler (Mikrokirleticiler)</a:t>
            </a:r>
            <a:endParaRPr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Kişisel bakım ürünleri, ilaçlar, hormonlar, fitalatlar, alev geciktiriciler</a:t>
            </a:r>
            <a:endParaRPr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Kanalizasyon sistemine karışmaları </a:t>
            </a:r>
            <a:endParaRPr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Çevreye ve canlılara zararlı</a:t>
            </a:r>
            <a:endParaRPr/>
          </a:p>
          <a:p>
            <a:pPr>
              <a:lnSpc>
                <a:spcPct val="120000"/>
              </a:lnSpc>
            </a:pPr>
            <a:endParaRPr/>
          </a:p>
        </p:txBody>
      </p:sp>
      <p:sp>
        <p:nvSpPr>
          <p:cNvPr id="84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8FF96CDD-0E8C-4D28-8CE8-336ACEDC4EAF}" type="slidenum">
              <a:rPr lang="tr-TR" sz="1200">
                <a:solidFill>
                  <a:srgbClr val="8B8B8B"/>
                </a:solidFill>
                <a:latin typeface="Calibri"/>
              </a:rPr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838080" y="365040"/>
            <a:ext cx="10514160" cy="69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GİRİŞ</a:t>
            </a:r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838080" y="1153080"/>
            <a:ext cx="10514160" cy="5498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20000"/>
              </a:lnSpc>
              <a:buFont typeface="Arial"/>
              <a:buChar char="-"/>
            </a:pPr>
            <a:r>
              <a:rPr lang="tr-TR" sz="2600" b="1">
                <a:solidFill>
                  <a:srgbClr val="FF0000"/>
                </a:solidFill>
                <a:latin typeface="Calibri"/>
              </a:rPr>
              <a:t>Endokrin Bozucular</a:t>
            </a:r>
            <a:endParaRPr/>
          </a:p>
          <a:p>
            <a:pPr>
              <a:lnSpc>
                <a:spcPct val="100000"/>
              </a:lnSpc>
            </a:pPr>
            <a:r>
              <a:rPr lang="tr-TR" sz="2600" b="1">
                <a:solidFill>
                  <a:srgbClr val="000000"/>
                </a:solidFill>
                <a:latin typeface="Calibri"/>
                <a:ea typeface="AdvGulliv-R"/>
              </a:rPr>
              <a:t>4,4</a:t>
            </a:r>
            <a:r>
              <a:rPr lang="tr-TR" sz="2600" b="1">
                <a:solidFill>
                  <a:srgbClr val="000000"/>
                </a:solidFill>
                <a:latin typeface="Calibri"/>
                <a:ea typeface="AdvP4C4E74"/>
              </a:rPr>
              <a:t>0</a:t>
            </a:r>
            <a:r>
              <a:rPr lang="tr-TR" sz="2600" b="1">
                <a:solidFill>
                  <a:srgbClr val="000000"/>
                </a:solidFill>
                <a:latin typeface="Calibri"/>
                <a:ea typeface="AdvGulliv-R"/>
              </a:rPr>
              <a:t>-(Propane-2,2-diyl)diphenol : </a:t>
            </a: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Plastikler, içecek ve yiyecek kapları, diş macunları</a:t>
            </a:r>
            <a:endParaRPr/>
          </a:p>
          <a:p>
            <a:pPr>
              <a:lnSpc>
                <a:spcPct val="100000"/>
              </a:lnSpc>
            </a:pPr>
            <a:r>
              <a:rPr lang="tr-TR" sz="2600" b="1">
                <a:solidFill>
                  <a:srgbClr val="000000"/>
                </a:solidFill>
                <a:latin typeface="Calibri"/>
                <a:ea typeface="AdvGulliv-R"/>
              </a:rPr>
              <a:t>Nonylphenol :</a:t>
            </a: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 Yüzey aktif maddeleri (boya, toz içecekler, deterjanlar vb.)</a:t>
            </a:r>
            <a:endParaRPr/>
          </a:p>
          <a:p>
            <a:pPr>
              <a:lnSpc>
                <a:spcPct val="100000"/>
              </a:lnSpc>
            </a:pPr>
            <a:r>
              <a:rPr lang="tr-TR" sz="2600" b="1">
                <a:solidFill>
                  <a:srgbClr val="000000"/>
                </a:solidFill>
                <a:latin typeface="Calibri"/>
                <a:ea typeface="AdvGulliv-R"/>
              </a:rPr>
              <a:t>5-chloro-2-(2,4-dichlorophenoxy) phenol :</a:t>
            </a: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 Deodarent, şampuan, diş macunu, şampuan</a:t>
            </a:r>
            <a:endParaRPr/>
          </a:p>
          <a:p>
            <a:pPr>
              <a:lnSpc>
                <a:spcPct val="120000"/>
              </a:lnSpc>
              <a:buFont typeface="Arial"/>
              <a:buChar char="-"/>
            </a:pPr>
            <a:r>
              <a:rPr lang="tr-TR" sz="2600" b="1">
                <a:solidFill>
                  <a:srgbClr val="FF0000"/>
                </a:solidFill>
                <a:latin typeface="Calibri"/>
                <a:ea typeface="AdvGulliv-R"/>
              </a:rPr>
              <a:t>Elektrooksidasyon</a:t>
            </a:r>
            <a:endParaRPr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Organik maddelerin tam olarak mineralizasyonunu sağlar.</a:t>
            </a:r>
            <a:endParaRPr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Serbest radikaller (</a:t>
            </a:r>
            <a:r>
              <a:rPr lang="tr-TR" sz="2600">
                <a:solidFill>
                  <a:srgbClr val="000000"/>
                </a:solidFill>
                <a:latin typeface="Calibri"/>
                <a:ea typeface="Calibri"/>
              </a:rPr>
              <a:t>°OH) organik maddelere saldırır.</a:t>
            </a:r>
            <a:endParaRPr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tr-TR" sz="2600">
                <a:solidFill>
                  <a:srgbClr val="000000"/>
                </a:solidFill>
                <a:latin typeface="Calibri"/>
                <a:ea typeface="Calibri"/>
              </a:rPr>
              <a:t>Kullanılan boron kaplı elmas (BDD) anod yüksek stabiliiteye sahiptir.</a:t>
            </a:r>
            <a:endParaRPr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tr-TR" sz="2600">
                <a:solidFill>
                  <a:srgbClr val="000000"/>
                </a:solidFill>
                <a:latin typeface="Calibri"/>
                <a:ea typeface="Calibri"/>
              </a:rPr>
              <a:t>BDD birçok kalıcı kirleticinin oksidasyonunda etkilidir.</a:t>
            </a:r>
            <a:endParaRPr/>
          </a:p>
        </p:txBody>
      </p:sp>
      <p:sp>
        <p:nvSpPr>
          <p:cNvPr id="87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84E29327-FF0A-4269-8DB2-34AEAEC5067B}" type="slidenum">
              <a:rPr lang="tr-TR" sz="1200">
                <a:solidFill>
                  <a:srgbClr val="8B8B8B"/>
                </a:solidFill>
                <a:latin typeface="Calibri"/>
              </a:rPr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838080" y="365040"/>
            <a:ext cx="10514160" cy="865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DENEYSEL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27D4A7F4-E853-423F-B660-377E9B28ECBD}" type="slidenum">
              <a:rPr lang="tr-TR" sz="1200">
                <a:solidFill>
                  <a:srgbClr val="8B8B8B"/>
                </a:solidFill>
                <a:latin typeface="Calibri"/>
              </a:rPr>
              <a:t>6</a:t>
            </a:fld>
            <a:endParaRPr/>
          </a:p>
        </p:txBody>
      </p:sp>
      <p:sp>
        <p:nvSpPr>
          <p:cNvPr id="90" name="CustomShape 3"/>
          <p:cNvSpPr/>
          <p:nvPr/>
        </p:nvSpPr>
        <p:spPr>
          <a:xfrm>
            <a:off x="936000" y="1395000"/>
            <a:ext cx="11255400" cy="4844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tr-TR" sz="2600" b="1" u="sng">
                <a:solidFill>
                  <a:srgbClr val="FF0000"/>
                </a:solidFill>
                <a:latin typeface="Calibri"/>
              </a:rPr>
              <a:t>Atıksu </a:t>
            </a:r>
            <a:endParaRPr/>
          </a:p>
          <a:p>
            <a:pPr>
              <a:lnSpc>
                <a:spcPct val="150000"/>
              </a:lnSpc>
              <a:buFont typeface="StarSymbol"/>
              <a:buChar char="-"/>
            </a:pPr>
            <a:r>
              <a:rPr lang="tr-TR" sz="2600">
                <a:solidFill>
                  <a:srgbClr val="000000"/>
                </a:solidFill>
                <a:latin typeface="Calibri"/>
              </a:rPr>
              <a:t>165 tane endüstriyel üretim yapan fabrikanın bulunduğu yerdeki atıksu arıtma tesisi</a:t>
            </a:r>
            <a:endParaRPr/>
          </a:p>
          <a:p>
            <a:pPr>
              <a:lnSpc>
                <a:spcPct val="15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</a:rPr>
              <a:t>- </a:t>
            </a:r>
            <a:r>
              <a:rPr lang="tr-TR" sz="2600" b="1">
                <a:solidFill>
                  <a:srgbClr val="000000"/>
                </a:solidFill>
                <a:latin typeface="Calibri"/>
              </a:rPr>
              <a:t>Atıksu arıtma tesisteki prosesler :</a:t>
            </a:r>
            <a:r>
              <a:rPr lang="tr-TR" sz="2600">
                <a:solidFill>
                  <a:srgbClr val="000000"/>
                </a:solidFill>
                <a:latin typeface="Calibri"/>
              </a:rPr>
              <a:t> Kaba ve ince Izgara , Dengeleme Havuzu, Ön Çöktürme, Aktif Çamur, Çöktürme, Çözünmüş Hava Flotasyonu, Dezenfeksiyon, Çamur Kalınlaştırma, Susuzlaştırma ve Yakma</a:t>
            </a:r>
            <a:endParaRPr/>
          </a:p>
          <a:p>
            <a:pPr>
              <a:lnSpc>
                <a:spcPct val="15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</a:rPr>
              <a:t>- Örnekler ise atık çamur borusundan alınmıştır. Çamur oranı % 2 – Su Oranı % 98</a:t>
            </a:r>
            <a:endParaRPr/>
          </a:p>
          <a:p>
            <a:pPr>
              <a:lnSpc>
                <a:spcPct val="15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838080" y="365040"/>
            <a:ext cx="10514160" cy="865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DENEYSEL</a:t>
            </a: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4A4640A-DD04-4F97-8FDD-DA46C1EDCFF6}" type="slidenum">
              <a:rPr lang="tr-TR" sz="1200">
                <a:solidFill>
                  <a:srgbClr val="8B8B8B"/>
                </a:solidFill>
                <a:latin typeface="Calibri"/>
              </a:rPr>
              <a:t>7</a:t>
            </a:fld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936000" y="1728000"/>
            <a:ext cx="10942920" cy="3527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tr-TR" sz="2600" b="1" u="sng">
                <a:solidFill>
                  <a:srgbClr val="FF3333"/>
                </a:solidFill>
                <a:latin typeface="Calibri"/>
              </a:rPr>
              <a:t>Elektrokimyasal Reaktör</a:t>
            </a:r>
            <a:endParaRPr/>
          </a:p>
          <a:p>
            <a:pPr>
              <a:lnSpc>
                <a:spcPct val="15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</a:rPr>
              <a:t>-  2 paralel  boron kaplı elmas electrotlar</a:t>
            </a:r>
            <a:endParaRPr/>
          </a:p>
          <a:p>
            <a:pPr>
              <a:lnSpc>
                <a:spcPct val="15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</a:rPr>
              <a:t>- Herbir elektrot (20.0 cm x 2.5 cm) yüzey alanı</a:t>
            </a: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 of 50 cm</a:t>
            </a:r>
            <a:r>
              <a:rPr lang="tr-TR" sz="2600">
                <a:solidFill>
                  <a:srgbClr val="000000"/>
                </a:solidFill>
                <a:latin typeface="Calibri"/>
                <a:ea typeface="Calibri"/>
              </a:rPr>
              <a:t>²</a:t>
            </a: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 </a:t>
            </a:r>
            <a:endParaRPr/>
          </a:p>
          <a:p>
            <a:pPr>
              <a:lnSpc>
                <a:spcPct val="15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- Direk akım kaynağı kullanılmış </a:t>
            </a:r>
            <a:endParaRPr/>
          </a:p>
          <a:p>
            <a:pPr>
              <a:lnSpc>
                <a:spcPct val="15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- Sistemdeki akım 0.5, 1.0, 2.0 A</a:t>
            </a:r>
            <a:endParaRPr/>
          </a:p>
          <a:p>
            <a:pPr>
              <a:lnSpc>
                <a:spcPct val="150000"/>
              </a:lnSpc>
            </a:pPr>
            <a:r>
              <a:rPr lang="tr-TR" sz="2600">
                <a:solidFill>
                  <a:srgbClr val="000000"/>
                </a:solidFill>
                <a:latin typeface="Calibri"/>
                <a:ea typeface="AdvGulliv-R"/>
              </a:rPr>
              <a:t>- Akım yoğunluğu ise  10, 20, and 40 mA cm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838080" y="365040"/>
            <a:ext cx="5972040" cy="955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DENEYSEL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90B250A1-2C16-4393-98A7-A5387F1A3103}" type="slidenum">
              <a:rPr lang="tr-TR" sz="1200">
                <a:solidFill>
                  <a:srgbClr val="8B8B8B"/>
                </a:solidFill>
                <a:latin typeface="Calibri"/>
              </a:rPr>
              <a:t>8</a:t>
            </a:fld>
            <a:endParaRPr/>
          </a:p>
        </p:txBody>
      </p:sp>
      <p:pic>
        <p:nvPicPr>
          <p:cNvPr id="96" name="Resim 95"/>
          <p:cNvPicPr/>
          <p:nvPr/>
        </p:nvPicPr>
        <p:blipFill>
          <a:blip r:embed="rId2"/>
          <a:stretch>
            <a:fillRect/>
          </a:stretch>
        </p:blipFill>
        <p:spPr>
          <a:xfrm>
            <a:off x="1296000" y="1080000"/>
            <a:ext cx="4188240" cy="4750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838080" y="365040"/>
            <a:ext cx="5972040" cy="955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tr-TR" sz="4400" b="1">
                <a:solidFill>
                  <a:srgbClr val="000000"/>
                </a:solidFill>
                <a:latin typeface="Calibri Light"/>
              </a:rPr>
              <a:t>DENEYSEL</a:t>
            </a:r>
            <a:endParaRPr/>
          </a:p>
        </p:txBody>
      </p:sp>
      <p:sp>
        <p:nvSpPr>
          <p:cNvPr id="98" name="CustomShape 2"/>
          <p:cNvSpPr/>
          <p:nvPr/>
        </p:nvSpPr>
        <p:spPr>
          <a:xfrm>
            <a:off x="838080" y="1656000"/>
            <a:ext cx="10345320" cy="4730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tr-TR" sz="2800">
                <a:solidFill>
                  <a:srgbClr val="000000"/>
                </a:solidFill>
                <a:latin typeface="Calibri"/>
              </a:rPr>
              <a:t>Çözünmüş KOİ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tr-TR" sz="2800">
                <a:solidFill>
                  <a:srgbClr val="000000"/>
                </a:solidFill>
                <a:latin typeface="Calibri"/>
              </a:rPr>
              <a:t>Toplam Katı Madde ve pH 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tr-TR" sz="2800">
                <a:solidFill>
                  <a:srgbClr val="000000"/>
                </a:solidFill>
                <a:latin typeface="Calibri"/>
              </a:rPr>
              <a:t>Zeta Potansiyel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tr-TR" sz="2800">
                <a:solidFill>
                  <a:srgbClr val="000000"/>
                </a:solidFill>
                <a:latin typeface="Calibri"/>
              </a:rPr>
              <a:t>GC-MS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tr-TR" sz="2800">
                <a:solidFill>
                  <a:srgbClr val="000000"/>
                </a:solidFill>
                <a:latin typeface="Calibri"/>
              </a:rPr>
              <a:t>Taramalı Elektron Mikroskobu (SEM)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tr-TR" sz="2800">
                <a:solidFill>
                  <a:srgbClr val="000000"/>
                </a:solidFill>
                <a:latin typeface="Calibri"/>
              </a:rPr>
              <a:t>Enerji dağılımlı x-ışını spektroskopisi (EDX)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9" name="CustomShape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BBCF4A82-1DF5-4D34-833B-151F56CC42B8}" type="slidenum">
              <a:rPr lang="tr-TR" sz="1200">
                <a:solidFill>
                  <a:srgbClr val="8B8B8B"/>
                </a:solidFill>
                <a:latin typeface="Calibri"/>
              </a:rPr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918</Words>
  <Application>Microsoft Office PowerPoint</Application>
  <PresentationFormat>Geniş ekran</PresentationFormat>
  <Paragraphs>145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StarSymbol</vt:lpstr>
      <vt:lpstr>Wingdings</vt:lpstr>
      <vt:lpstr>Office Theme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cp:lastModifiedBy>daksutr a</cp:lastModifiedBy>
  <cp:revision>1</cp:revision>
  <dcterms:modified xsi:type="dcterms:W3CDTF">2019-12-05T10:27:57Z</dcterms:modified>
</cp:coreProperties>
</file>