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813" r:id="rId3"/>
  </p:sldMasterIdLst>
  <p:sldIdLst>
    <p:sldId id="256" r:id="rId4"/>
    <p:sldId id="257" r:id="rId5"/>
    <p:sldId id="321" r:id="rId6"/>
    <p:sldId id="320" r:id="rId7"/>
    <p:sldId id="258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305" r:id="rId25"/>
    <p:sldId id="306" r:id="rId26"/>
    <p:sldId id="307" r:id="rId27"/>
    <p:sldId id="308" r:id="rId28"/>
    <p:sldId id="279" r:id="rId29"/>
    <p:sldId id="280" r:id="rId30"/>
    <p:sldId id="303" r:id="rId31"/>
    <p:sldId id="304" r:id="rId32"/>
    <p:sldId id="286" r:id="rId33"/>
    <p:sldId id="301" r:id="rId34"/>
    <p:sldId id="302" r:id="rId35"/>
    <p:sldId id="287" r:id="rId36"/>
    <p:sldId id="288" r:id="rId37"/>
    <p:sldId id="309" r:id="rId38"/>
    <p:sldId id="310" r:id="rId39"/>
    <p:sldId id="311" r:id="rId40"/>
    <p:sldId id="289" r:id="rId41"/>
    <p:sldId id="290" r:id="rId42"/>
    <p:sldId id="292" r:id="rId43"/>
    <p:sldId id="293" r:id="rId44"/>
    <p:sldId id="294" r:id="rId45"/>
    <p:sldId id="297" r:id="rId46"/>
    <p:sldId id="298" r:id="rId47"/>
    <p:sldId id="299" r:id="rId48"/>
    <p:sldId id="300" r:id="rId49"/>
    <p:sldId id="312" r:id="rId50"/>
    <p:sldId id="317" r:id="rId51"/>
    <p:sldId id="313" r:id="rId52"/>
    <p:sldId id="314" r:id="rId53"/>
    <p:sldId id="315" r:id="rId54"/>
    <p:sldId id="316" r:id="rId55"/>
    <p:sldId id="318" r:id="rId5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94660"/>
  </p:normalViewPr>
  <p:slideViewPr>
    <p:cSldViewPr>
      <p:cViewPr varScale="1">
        <p:scale>
          <a:sx n="80" d="100"/>
          <a:sy n="80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EC54483-889B-4389-A4F3-10B30B5FF6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49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759E3-7570-4022-9572-8090D80CFC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6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DE60-017C-42CD-82EE-0BA234CEBC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29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F888-FCA6-4845-9FF3-B02CAEA5A6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49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BFF1-BF41-4377-A060-7E87763998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49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FD48-A0EB-4D4C-97B3-CE6A83D164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20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B182-E0C9-4E8A-98AF-5C2229CFA6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01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859B-9888-4B6F-937F-F6DD63E5DA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525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5E98-13F2-43BA-90DB-0781B33AE4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24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E787-F9D1-4073-BD5D-AC99B7F23B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465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8BCA-C78F-4445-AF6D-63226B47B6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7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F6AB-CD77-4E6D-AC2F-7D8C871F59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633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BE63-046E-4B52-AB53-271A4145EB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493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46D92-052E-4DDA-9879-4437417E61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60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1DC24-0216-48D7-965E-BA1B49E761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05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4413" y="533400"/>
            <a:ext cx="6399212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53A3-74DA-4A0F-B4CC-8C4499A6B8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690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4413" y="533400"/>
            <a:ext cx="6399212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F6CA-E6A9-49F1-9C33-D81FBC9976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40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3010-87E7-4858-90CF-471F2D5680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27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D7B2-AADB-40F3-A782-D1F8A386F4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45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CFE3-D75E-492A-90D5-B24D0D35CE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72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35CF-C99E-42F9-80FE-6F223E5E1C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856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47F9-9F94-4F9D-818A-1E9E2EB96A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1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35861-79B7-4451-B1B8-20A66DD0FC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243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B901-F803-46A6-8814-36EAFB1F9A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71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CCE6-2759-4D60-9B45-D469508F67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063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69E7-E825-41BC-AAA4-8127611D76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531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4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F785B-5DB6-48F9-A2DC-84CDE2C0AD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172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3280-D9DE-427B-A56F-CFB3D593EE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70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2A3F-2888-4094-AF1C-43FDA83F40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07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4413" y="533400"/>
            <a:ext cx="6399212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F3E63-1768-4ACB-88B8-AD34E6D0A5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850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4413" y="533400"/>
            <a:ext cx="6399212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2284413" y="1905000"/>
            <a:ext cx="3122612" cy="42211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01A5-038F-47EB-8836-12CB2469E0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25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2333-7728-44A5-895C-1FE09A67FE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0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C3EA-EAA8-4D0D-BC73-98A06843E8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89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60FB-5819-469F-A82F-2BD370B369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84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C502-5C5B-4E8D-8474-52B68F5E6F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93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CA41-AA72-4960-BF32-0F18244E63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46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D162-38D8-4200-B294-D91E4A0628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52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Ana başlık stilini düzenlemek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Ana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510DF15-F3B9-443D-9D16-229FE5C7B2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Ana başlık stilini düzenlemek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Ana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0940AF5-079F-497D-A515-882393A314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  <a:endParaRPr lang="en-US" altLang="en-US" smtClean="0"/>
          </a:p>
        </p:txBody>
      </p:sp>
      <p:sp>
        <p:nvSpPr>
          <p:cNvPr id="3077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  <a:endParaRPr lang="en-US" alt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90255C-FEA3-4D6A-AF9A-F823811F60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3081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24" r:id="rId2"/>
    <p:sldLayoutId id="2147484037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8" r:id="rId9"/>
    <p:sldLayoutId id="2147484030" r:id="rId10"/>
    <p:sldLayoutId id="2147484031" r:id="rId11"/>
    <p:sldLayoutId id="2147484032" r:id="rId12"/>
    <p:sldLayoutId id="21474840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computerhelpplease.us/images/computer-learning-hel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4788" y="4201924"/>
            <a:ext cx="6399212" cy="20843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</a:rPr>
              <a:t>BİLGİSAYARA GİRİŞ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322274" y="6334780"/>
            <a:ext cx="437273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800" b="1" dirty="0">
                <a:ln w="11430">
                  <a:noFill/>
                </a:ln>
                <a:solidFill>
                  <a:schemeClr val="bg1"/>
                </a:solidFill>
              </a:rPr>
              <a:t>Doç</a:t>
            </a:r>
            <a:r>
              <a:rPr lang="tr-TR" sz="2800" b="1" dirty="0">
                <a:ln w="11430">
                  <a:noFill/>
                </a:ln>
                <a:solidFill>
                  <a:schemeClr val="bg1"/>
                </a:solidFill>
              </a:rPr>
              <a:t>. Dr.  Ömür GÖKKUŞ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Klavye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7125" y="3348038"/>
            <a:ext cx="6288088" cy="2743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400" smtClean="0"/>
              <a:t>Bilgisayarın en önemli giriş parçasıdır. Bilgisayara veri ve komut girişi klavye sayesinde olur.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tr-TR" altLang="en-US" sz="24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400" smtClean="0"/>
              <a:t>Bilgisayara yazı yazmak ve komut vermek gibi işlemlerin yapılabilmesini sağlayan daktiloya benzer parçasıdır. </a:t>
            </a:r>
          </a:p>
        </p:txBody>
      </p:sp>
      <p:pic>
        <p:nvPicPr>
          <p:cNvPr id="18436" name="Picture 4" descr="microsoftklavy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052513"/>
            <a:ext cx="3457575" cy="1741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Fare(MOUSE)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24050"/>
            <a:ext cx="5565775" cy="39243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Farenin iki önemli bileşeni vardır. </a:t>
            </a:r>
          </a:p>
          <a:p>
            <a:pPr marL="895350" lvl="1" indent="-438150" eaLnBrk="1" hangingPunct="1"/>
            <a:r>
              <a:rPr lang="tr-TR" altLang="en-US" sz="2000" smtClean="0"/>
              <a:t>hareket ettirildiğinde dönerek ekranda görünen fare imlecinin yerini değiştiren içi metal dışı plastik bir top;</a:t>
            </a:r>
          </a:p>
          <a:p>
            <a:pPr marL="895350" lvl="1" indent="-438150" eaLnBrk="1" hangingPunct="1"/>
            <a:r>
              <a:rPr lang="tr-TR" altLang="en-US" sz="2000" smtClean="0"/>
              <a:t>iki veya üç adet düğme. </a:t>
            </a:r>
          </a:p>
        </p:txBody>
      </p:sp>
      <p:pic>
        <p:nvPicPr>
          <p:cNvPr id="19460" name="Picture 4" descr="1019004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2528887" cy="172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TARAYICI (Scanner)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39950"/>
            <a:ext cx="7559675" cy="46736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Bir resim, bir fotoğraf veya kağıt üzerinde bir dokümanı bilgisayar ortamına geçirmenizi sağlayan araçtır. </a:t>
            </a:r>
          </a:p>
        </p:txBody>
      </p:sp>
      <p:pic>
        <p:nvPicPr>
          <p:cNvPr id="20484" name="Picture 4" descr="must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628775"/>
            <a:ext cx="2663825" cy="1860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Çıkış Aygıtları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24050"/>
            <a:ext cx="5565775" cy="3924300"/>
          </a:xfrm>
        </p:spPr>
        <p:txBody>
          <a:bodyPr/>
          <a:lstStyle/>
          <a:p>
            <a:pPr marL="533400" indent="-533400" eaLnBrk="1" hangingPunct="1"/>
            <a:r>
              <a:rPr lang="tr-TR" altLang="en-US" sz="2400" smtClean="0"/>
              <a:t>Monitör</a:t>
            </a:r>
          </a:p>
          <a:p>
            <a:pPr marL="533400" indent="-533400" eaLnBrk="1" hangingPunct="1"/>
            <a:r>
              <a:rPr lang="tr-TR" altLang="en-US" sz="2400" smtClean="0"/>
              <a:t>Yazıcı</a:t>
            </a:r>
          </a:p>
          <a:p>
            <a:pPr marL="533400" indent="-533400" eaLnBrk="1" hangingPunct="1"/>
            <a:r>
              <a:rPr lang="tr-TR" altLang="en-US" sz="2400" smtClean="0"/>
              <a:t>Modem</a:t>
            </a:r>
          </a:p>
          <a:p>
            <a:pPr marL="533400" indent="-533400" eaLnBrk="1" hangingPunct="1"/>
            <a:r>
              <a:rPr lang="tr-TR" altLang="en-US" sz="2400" smtClean="0"/>
              <a:t>Çizici</a:t>
            </a:r>
          </a:p>
          <a:p>
            <a:pPr marL="533400" indent="-533400" eaLnBrk="1" hangingPunct="1"/>
            <a:r>
              <a:rPr lang="tr-TR" altLang="en-US" sz="2400" smtClean="0"/>
              <a:t>Hoparlör</a:t>
            </a:r>
          </a:p>
          <a:p>
            <a:pPr marL="533400" indent="-533400" eaLnBrk="1" hangingPunct="1"/>
            <a:r>
              <a:rPr lang="tr-TR" altLang="en-US" sz="2400" smtClean="0"/>
              <a:t>Projeksiyon Cihazı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MONİTÖRLER</a:t>
            </a:r>
          </a:p>
        </p:txBody>
      </p:sp>
      <p:pic>
        <p:nvPicPr>
          <p:cNvPr id="22531" name="Picture 3" descr="hyundai_s570-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3000375"/>
            <a:ext cx="2063750" cy="2401888"/>
          </a:xfr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63938" y="1916113"/>
            <a:ext cx="53276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r-TR" altLang="en-US" sz="2400">
                <a:latin typeface="Arial" charset="0"/>
              </a:rPr>
              <a:t>Bilgisayarın kullanıcının yaptığı işlemleri görebilmesini sağlayan görsel parçasıdır.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4413" y="533400"/>
            <a:ext cx="6399212" cy="523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smtClean="0"/>
              <a:t>Yazıcı (Printer)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39950"/>
            <a:ext cx="7559675" cy="46736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Ekrandan sonra en yaygın çıkış birimidir. </a:t>
            </a:r>
          </a:p>
          <a:p>
            <a:pPr marL="533400" indent="-533400" eaLnBrk="1" hangingPunct="1"/>
            <a:r>
              <a:rPr lang="tr-TR" altLang="en-US" sz="2400" smtClean="0"/>
              <a:t>Bilgisayar kaydettiğimiz bilgileri yapılan çalışmaları kısaca kağıda dökülebilecek herşeyi yazıcı aracılığıyla elde ederiz. </a:t>
            </a:r>
          </a:p>
        </p:txBody>
      </p:sp>
      <p:pic>
        <p:nvPicPr>
          <p:cNvPr id="2" name="Picture 3" descr="dj610cl_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692150"/>
            <a:ext cx="2736850" cy="2736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b="1" smtClean="0"/>
              <a:t>Yazıcı (Printer)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7559675" cy="46736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>
              <a:buFontTx/>
              <a:buNone/>
            </a:pPr>
            <a:r>
              <a:rPr lang="tr-TR" altLang="en-US" sz="2400" smtClean="0"/>
              <a:t>a.Nokta vuruşlu yazıcılar.  </a:t>
            </a:r>
          </a:p>
          <a:p>
            <a:pPr marL="533400" indent="-533400" eaLnBrk="1" hangingPunct="1">
              <a:buFontTx/>
              <a:buNone/>
            </a:pPr>
            <a:endParaRPr lang="tr-TR" altLang="en-US" sz="2400" smtClean="0"/>
          </a:p>
          <a:p>
            <a:pPr marL="533400" indent="-533400" eaLnBrk="1" hangingPunct="1">
              <a:buFontTx/>
              <a:buNone/>
            </a:pPr>
            <a:r>
              <a:rPr lang="tr-TR" altLang="en-US" sz="2400" smtClean="0"/>
              <a:t>b.Mürekkep püskürtmeli Yazıcılar. </a:t>
            </a:r>
          </a:p>
          <a:p>
            <a:pPr marL="533400" indent="-533400" eaLnBrk="1" hangingPunct="1">
              <a:buFontTx/>
              <a:buNone/>
            </a:pPr>
            <a:endParaRPr lang="tr-TR" altLang="en-US" sz="2400" smtClean="0"/>
          </a:p>
          <a:p>
            <a:pPr marL="533400" indent="-533400" eaLnBrk="1" hangingPunct="1">
              <a:buFontTx/>
              <a:buNone/>
            </a:pPr>
            <a:r>
              <a:rPr lang="tr-TR" altLang="en-US" sz="2400" smtClean="0"/>
              <a:t>c.Lazer yazıcılar.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b="1" smtClean="0"/>
              <a:t>Depolama Aygıtları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7559675" cy="46736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>
                <a:latin typeface="Arial" charset="0"/>
              </a:rPr>
              <a:t>Sabit Disk</a:t>
            </a:r>
          </a:p>
          <a:p>
            <a:pPr lvl="1" eaLnBrk="1" hangingPunct="1"/>
            <a:r>
              <a:rPr lang="tr-TR" altLang="en-US" sz="2000" smtClean="0"/>
              <a:t>Sabit Disk (Hard Disk) </a:t>
            </a:r>
          </a:p>
          <a:p>
            <a:pPr marL="533400" indent="-533400" eaLnBrk="1" hangingPunct="1"/>
            <a:r>
              <a:rPr lang="tr-TR" altLang="en-US" sz="2400" smtClean="0">
                <a:latin typeface="Arial" charset="0"/>
              </a:rPr>
              <a:t>Taşınabilir Disk:</a:t>
            </a:r>
          </a:p>
          <a:p>
            <a:pPr lvl="1" eaLnBrk="1" hangingPunct="1"/>
            <a:r>
              <a:rPr lang="tr-TR" altLang="en-US" sz="2000" smtClean="0"/>
              <a:t>Disket</a:t>
            </a:r>
            <a:r>
              <a:rPr lang="tr-TR" altLang="en-US" sz="2000" smtClean="0">
                <a:latin typeface="Arial" charset="0"/>
              </a:rPr>
              <a:t> </a:t>
            </a:r>
          </a:p>
          <a:p>
            <a:pPr lvl="1" eaLnBrk="1" hangingPunct="1"/>
            <a:r>
              <a:rPr lang="tr-TR" altLang="en-US" sz="2000" smtClean="0"/>
              <a:t>CD-ROM</a:t>
            </a:r>
          </a:p>
          <a:p>
            <a:pPr lvl="1" eaLnBrk="1" hangingPunct="1"/>
            <a:r>
              <a:rPr lang="tr-TR" altLang="en-US" sz="2000" smtClean="0"/>
              <a:t>DVD</a:t>
            </a:r>
          </a:p>
          <a:p>
            <a:pPr lvl="1" eaLnBrk="1" hangingPunct="1"/>
            <a:r>
              <a:rPr lang="tr-TR" altLang="en-US" sz="2000" smtClean="0"/>
              <a:t>Manyetik Bant</a:t>
            </a:r>
          </a:p>
          <a:p>
            <a:pPr lvl="1" eaLnBrk="1" hangingPunct="1"/>
            <a:r>
              <a:rPr lang="tr-TR" altLang="en-US" sz="2000" smtClean="0"/>
              <a:t>Flash Bellek</a:t>
            </a:r>
          </a:p>
          <a:p>
            <a:pPr marL="533400" indent="-533400" eaLnBrk="1" hangingPunct="1"/>
            <a:endParaRPr lang="tr-T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642938"/>
            <a:ext cx="6399212" cy="1219200"/>
          </a:xfrm>
          <a:noFill/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chemeClr val="tx1"/>
                </a:solidFill>
              </a:rPr>
              <a:t>Sabit Disk (Hard Disk)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84400"/>
            <a:ext cx="8569325" cy="4673600"/>
          </a:xfrm>
        </p:spPr>
        <p:txBody>
          <a:bodyPr/>
          <a:lstStyle/>
          <a:p>
            <a:pPr marL="533400" indent="-533400" eaLnBrk="1" hangingPunct="1"/>
            <a:r>
              <a:rPr lang="tr-TR" altLang="en-US" sz="2400" smtClean="0"/>
              <a:t>Bilgisayarın en önemli işlevlerinden biri bilgileri saklayabilmesidir. </a:t>
            </a:r>
          </a:p>
          <a:p>
            <a:pPr marL="533400" indent="-533400" eaLnBrk="1" hangingPunct="1"/>
            <a:r>
              <a:rPr lang="tr-TR" altLang="en-US" sz="2400" smtClean="0"/>
              <a:t>Bilgisayarın bilgi saklanabilmesini sağlayan en önemli birimi hard diskidir.</a:t>
            </a:r>
          </a:p>
          <a:p>
            <a:pPr marL="533400" indent="-533400" eaLnBrk="1" hangingPunct="1"/>
            <a:r>
              <a:rPr lang="tr-TR" altLang="en-US" sz="2400" smtClean="0"/>
              <a:t> Hard disk, kalıcı bir depolama ortamı, kullanıcının belgelerini, dosyalarını saklayabilmesini saplayan bir depo işlevi görür. </a:t>
            </a:r>
          </a:p>
          <a:p>
            <a:pPr marL="533400" indent="-533400" eaLnBrk="1" hangingPunct="1"/>
            <a:r>
              <a:rPr lang="tr-TR" altLang="en-US" sz="2400" smtClean="0"/>
              <a:t>Hızı: 7200-10000 (Tur</a:t>
            </a:r>
            <a:r>
              <a:rPr lang="en-US" altLang="en-US" sz="2400" smtClean="0"/>
              <a:t>/Dak</a:t>
            </a:r>
            <a:r>
              <a:rPr lang="tr-TR" altLang="en-US" sz="2400" smtClean="0"/>
              <a:t>i</a:t>
            </a:r>
            <a:r>
              <a:rPr lang="en-US" altLang="en-US" sz="2400" smtClean="0"/>
              <a:t>ka</a:t>
            </a:r>
            <a:r>
              <a:rPr lang="tr-TR" altLang="en-US" sz="2400" smtClean="0"/>
              <a:t>) (RPM)</a:t>
            </a:r>
            <a:endParaRPr lang="en-US" altLang="en-US" sz="2400" smtClean="0"/>
          </a:p>
          <a:p>
            <a:pPr marL="533400" indent="-533400" eaLnBrk="1" hangingPunct="1"/>
            <a:r>
              <a:rPr lang="en-US" altLang="en-US" sz="2400" smtClean="0"/>
              <a:t>Kapasite: </a:t>
            </a:r>
            <a:r>
              <a:rPr lang="tr-TR" altLang="en-US" sz="2400" smtClean="0"/>
              <a:t>20</a:t>
            </a:r>
            <a:r>
              <a:rPr lang="en-US" altLang="en-US" sz="2400" smtClean="0"/>
              <a:t>-300 GB</a:t>
            </a:r>
            <a:endParaRPr lang="tr-TR" altLang="en-US" sz="2400" smtClean="0"/>
          </a:p>
        </p:txBody>
      </p:sp>
      <p:pic>
        <p:nvPicPr>
          <p:cNvPr id="26628" name="Picture 4" descr="1012077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900" y="4660900"/>
            <a:ext cx="2197100" cy="2197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b="1" smtClean="0"/>
              <a:t>Disket (Floopy Disk)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349500"/>
            <a:ext cx="7559675" cy="46736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En yaygın kullanılan depolama aygıtıdır. Disketler, bilgilerin kalıcı olarak saklanabildiği birimlerdir.</a:t>
            </a:r>
          </a:p>
          <a:p>
            <a:pPr marL="533400" indent="-533400" eaLnBrk="1" hangingPunct="1"/>
            <a:r>
              <a:rPr lang="tr-TR" altLang="en-US" sz="2400" smtClean="0"/>
              <a:t>1971 yılında 80 KB olan disk kapasitesi bugün 1.44 MB’a yükselmiştir. </a:t>
            </a:r>
            <a:endParaRPr lang="en-US" altLang="en-US" sz="2400" smtClean="0"/>
          </a:p>
          <a:p>
            <a:pPr marL="533400" indent="-533400" eaLnBrk="1" hangingPunct="1"/>
            <a:r>
              <a:rPr lang="en-US" altLang="en-US" sz="2400" smtClean="0"/>
              <a:t>G</a:t>
            </a:r>
            <a:r>
              <a:rPr lang="tr-TR" altLang="en-US" sz="2400" smtClean="0"/>
              <a:t>ünümüzde kullanımı giderek azalmaktadır.</a:t>
            </a:r>
          </a:p>
        </p:txBody>
      </p:sp>
      <p:pic>
        <p:nvPicPr>
          <p:cNvPr id="27652" name="Picture 4" descr="j0196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188" y="1285875"/>
            <a:ext cx="1695450" cy="1812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Bilgisayar Nedir?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844675"/>
            <a:ext cx="5999163" cy="2016125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Bilgisayar kendisine verilen </a:t>
            </a:r>
            <a:r>
              <a:rPr lang="tr-TR" altLang="en-US" sz="2400" smtClean="0">
                <a:latin typeface="Arial" charset="0"/>
              </a:rPr>
              <a:t>verileri </a:t>
            </a:r>
            <a:r>
              <a:rPr lang="tr-TR" altLang="en-US" sz="2400" smtClean="0"/>
              <a:t>çok hızlı bir şekilde </a:t>
            </a:r>
            <a:r>
              <a:rPr lang="tr-TR" altLang="en-US" sz="2400" smtClean="0">
                <a:latin typeface="Arial" charset="0"/>
              </a:rPr>
              <a:t>işleyebilen, </a:t>
            </a:r>
            <a:r>
              <a:rPr lang="tr-TR" altLang="en-US" sz="2400" smtClean="0"/>
              <a:t>saklayabilen, </a:t>
            </a:r>
            <a:r>
              <a:rPr lang="tr-TR" altLang="en-US" sz="2400" smtClean="0">
                <a:latin typeface="Arial" charset="0"/>
              </a:rPr>
              <a:t>istenildiğinde kullanıcıya geri verebilen </a:t>
            </a:r>
            <a:r>
              <a:rPr lang="tr-TR" altLang="en-US" sz="2400" smtClean="0"/>
              <a:t>elektronik bir makinedir.</a:t>
            </a:r>
            <a:endParaRPr lang="en-AU" altLang="en-US" sz="2400" smtClean="0"/>
          </a:p>
        </p:txBody>
      </p:sp>
      <p:pic>
        <p:nvPicPr>
          <p:cNvPr id="10244" name="Picture 23" descr="MCj02503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9608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b="1" smtClean="0"/>
              <a:t>CD ROM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349500"/>
            <a:ext cx="7559675" cy="46736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Cd rom un açılımı ; "compact disk" , rom ; "read only memory (sadece okunur bellek) </a:t>
            </a:r>
          </a:p>
        </p:txBody>
      </p:sp>
      <p:pic>
        <p:nvPicPr>
          <p:cNvPr id="28676" name="Picture 4" descr="100500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357313"/>
            <a:ext cx="2247900" cy="129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smtClean="0"/>
              <a:t>CD yazıcılar (CD-RW REWRITER)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429000"/>
            <a:ext cx="7559675" cy="4673600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CD yazıcılar standart CD sürücülerden farklıdır, çünkü özel bir lazer ışını ile çalışırlar. </a:t>
            </a:r>
          </a:p>
          <a:p>
            <a:pPr marL="533400" indent="-533400" eaLnBrk="1" hangingPunct="1"/>
            <a:r>
              <a:rPr lang="tr-TR" altLang="en-US" sz="2400" smtClean="0"/>
              <a:t>Bu lazer, cd-r diskler üzerindeki kimyasal madde tabakasına verileri yakarak yazar. </a:t>
            </a:r>
          </a:p>
        </p:txBody>
      </p:sp>
      <p:pic>
        <p:nvPicPr>
          <p:cNvPr id="29700" name="Picture 4" descr="1004082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1927225"/>
            <a:ext cx="3025775" cy="1774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4788" y="357188"/>
            <a:ext cx="6399212" cy="1219200"/>
          </a:xfrm>
        </p:spPr>
        <p:txBody>
          <a:bodyPr/>
          <a:lstStyle/>
          <a:p>
            <a:pPr eaLnBrk="1" hangingPunct="1"/>
            <a:r>
              <a:rPr lang="tr-TR" altLang="en-US" b="1" smtClean="0"/>
              <a:t>ANAKART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22375" y="3933825"/>
            <a:ext cx="7921625" cy="44640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200" smtClean="0"/>
              <a:t>Anakart tüm sistemin temelini oluşturmaktadır.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tr-TR" altLang="en-US" sz="22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200" smtClean="0"/>
              <a:t> Diğer kartlar (grafik kartı, modem,vb.) anakart üzerindeki genişleme yuvalarına takılır. </a:t>
            </a:r>
          </a:p>
        </p:txBody>
      </p:sp>
      <p:pic>
        <p:nvPicPr>
          <p:cNvPr id="30724" name="Picture 4" descr="boar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56792"/>
            <a:ext cx="3372520" cy="219129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4788" y="533400"/>
            <a:ext cx="6399212" cy="1219200"/>
          </a:xfrm>
        </p:spPr>
        <p:txBody>
          <a:bodyPr/>
          <a:lstStyle/>
          <a:p>
            <a:pPr eaLnBrk="1" hangingPunct="1"/>
            <a:r>
              <a:rPr lang="tr-TR" altLang="en-US" b="1" smtClean="0"/>
              <a:t>ANAKART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1484313"/>
            <a:ext cx="5148262" cy="4364037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Tüm kartların kendi üzerine takılmasından ötürü de anakart olarak adlandırılırlar. </a:t>
            </a:r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 Ana kartlar</a:t>
            </a:r>
            <a:r>
              <a:rPr lang="tr-TR" altLang="en-US" sz="2400" smtClean="0">
                <a:latin typeface="Arial" charset="0"/>
              </a:rPr>
              <a:t> </a:t>
            </a:r>
            <a:r>
              <a:rPr lang="tr-TR" altLang="en-US" sz="2400" smtClean="0"/>
              <a:t>destekledikleri mikroişlemci türlerine bağlı olarak adlandırılırlar. </a:t>
            </a:r>
          </a:p>
        </p:txBody>
      </p:sp>
      <p:pic>
        <p:nvPicPr>
          <p:cNvPr id="31748" name="Picture 4" descr="anak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284663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t7max2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63373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 flipH="1" flipV="1">
            <a:off x="684213" y="2565400"/>
            <a:ext cx="1295400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4284663" y="5516563"/>
            <a:ext cx="57467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442075" y="5661025"/>
            <a:ext cx="74613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877050" y="4437063"/>
            <a:ext cx="12985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7234238" y="2852738"/>
            <a:ext cx="108267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79388" y="2349500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PCI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843213" y="6308725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IDE(Harddisk , CD-ROM)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227763" y="6308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Flo</a:t>
            </a:r>
            <a:r>
              <a:rPr lang="en-US" altLang="en-US" sz="1800" b="1">
                <a:latin typeface="Arial" charset="0"/>
              </a:rPr>
              <a:t>p</a:t>
            </a:r>
            <a:r>
              <a:rPr lang="tr-TR" altLang="en-US" sz="1800" b="1">
                <a:latin typeface="Arial" charset="0"/>
              </a:rPr>
              <a:t>py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101013" y="450850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RAM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101013" y="2205038"/>
            <a:ext cx="1258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CPU Socket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3924300" y="549275"/>
            <a:ext cx="142875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492500" y="1889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AGP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4788" y="533400"/>
            <a:ext cx="6399212" cy="1219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Genişleme Yuvaları</a:t>
            </a:r>
            <a:endParaRPr lang="tr-TR" altLang="en-US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4788" y="1905000"/>
            <a:ext cx="6399212" cy="4221163"/>
          </a:xfrm>
        </p:spPr>
        <p:txBody>
          <a:bodyPr/>
          <a:lstStyle/>
          <a:p>
            <a:pPr eaLnBrk="1" hangingPunct="1"/>
            <a:r>
              <a:rPr lang="en-US" altLang="en-US" smtClean="0"/>
              <a:t>Ses, ekran, ethernet kartlarının takıldığı yuvalardır. </a:t>
            </a:r>
            <a:endParaRPr lang="tr-TR" altLang="en-US" smtClean="0"/>
          </a:p>
          <a:p>
            <a:pPr eaLnBrk="1" hangingPunct="1"/>
            <a:r>
              <a:rPr lang="tr-TR" altLang="en-US" smtClean="0"/>
              <a:t>I</a:t>
            </a:r>
            <a:r>
              <a:rPr lang="en-US" altLang="en-US" smtClean="0"/>
              <a:t>SA </a:t>
            </a:r>
            <a:r>
              <a:rPr lang="tr-TR" altLang="en-US" smtClean="0"/>
              <a:t> – siyah renkte</a:t>
            </a:r>
          </a:p>
          <a:p>
            <a:pPr eaLnBrk="1" hangingPunct="1"/>
            <a:r>
              <a:rPr lang="en-US" altLang="en-US" smtClean="0"/>
              <a:t>PCI </a:t>
            </a:r>
            <a:r>
              <a:rPr lang="tr-TR" altLang="en-US" smtClean="0"/>
              <a:t> – beyaz renkte</a:t>
            </a:r>
          </a:p>
          <a:p>
            <a:pPr eaLnBrk="1" hangingPunct="1"/>
            <a:r>
              <a:rPr lang="tr-TR" altLang="en-US" smtClean="0"/>
              <a:t>AGP – kahverengi, sadece ekran kartı için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İşlemci (C.P.U.- M.İ.B.)</a:t>
            </a:r>
            <a:r>
              <a:rPr lang="tr-TR" altLang="en-US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1773238"/>
            <a:ext cx="5724525" cy="4673600"/>
          </a:xfrm>
        </p:spPr>
        <p:txBody>
          <a:bodyPr/>
          <a:lstStyle/>
          <a:p>
            <a:pPr marL="533400" indent="-533400" eaLnBrk="1" hangingPunct="1"/>
            <a:r>
              <a:rPr lang="tr-TR" altLang="en-US" sz="2400" smtClean="0"/>
              <a:t>Bilgisayarın beyni diyebiliriz. </a:t>
            </a:r>
          </a:p>
          <a:p>
            <a:pPr marL="533400" indent="-533400" eaLnBrk="1" hangingPunct="1"/>
            <a:endParaRPr lang="tr-TR" altLang="en-US" sz="2400" smtClean="0"/>
          </a:p>
        </p:txBody>
      </p:sp>
      <p:pic>
        <p:nvPicPr>
          <p:cNvPr id="34820" name="Picture 4" descr="ath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3059112" cy="1928813"/>
          </a:xfr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42988" y="3789363"/>
            <a:ext cx="73453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tr-TR" altLang="en-US" sz="1800">
                <a:latin typeface="Arial" charset="0"/>
              </a:rPr>
              <a:t> </a:t>
            </a:r>
            <a:r>
              <a:rPr lang="tr-TR" altLang="en-US" sz="2800">
                <a:latin typeface="Arial" charset="0"/>
              </a:rPr>
              <a:t>Çeşitli donanım aygıtlarından gelen verileri işleyerek , aritmetiksel ve mantıksal işlemleri yaparak diğer aygıtların anlayabileceği dile çevirir, ve bu verileri ilgili donanıma gönderir. </a:t>
            </a:r>
            <a:endParaRPr lang="en-AU" altLang="en-US" sz="2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İşlemci (C.P.U)</a:t>
            </a:r>
            <a:r>
              <a:rPr lang="tr-TR" altLang="en-US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24050"/>
            <a:ext cx="7878762" cy="2513013"/>
          </a:xfrm>
        </p:spPr>
        <p:txBody>
          <a:bodyPr/>
          <a:lstStyle/>
          <a:p>
            <a:pPr marL="533400" indent="-533400" eaLnBrk="1" hangingPunct="1"/>
            <a:r>
              <a:rPr lang="tr-TR" altLang="en-US" sz="2400" smtClean="0"/>
              <a:t>Kontrol Birimi</a:t>
            </a:r>
            <a:r>
              <a:rPr lang="en-US" altLang="en-US" sz="2400" smtClean="0"/>
              <a:t>:</a:t>
            </a:r>
            <a:r>
              <a:rPr lang="tr-TR" altLang="en-US" sz="2400" smtClean="0"/>
              <a:t> Bilgisayara ünitelerin ne yapması gerektiğini bildiren kısımdır. Böylece Bilgilerin belleğe yerleştirilip alınmasını ve yapılan işlemlerin kontrolünü sağlar.</a:t>
            </a:r>
          </a:p>
          <a:p>
            <a:pPr marL="533400" indent="-533400" eaLnBrk="1" hangingPunct="1"/>
            <a:r>
              <a:rPr lang="tr-TR" altLang="en-US" sz="2400" smtClean="0"/>
              <a:t>Aritmetik</a:t>
            </a:r>
            <a:r>
              <a:rPr lang="en-US" altLang="en-US" sz="2400" smtClean="0"/>
              <a:t>-</a:t>
            </a:r>
            <a:r>
              <a:rPr lang="tr-TR" altLang="en-US" sz="2400" smtClean="0"/>
              <a:t>Mantık Birimi</a:t>
            </a:r>
            <a:r>
              <a:rPr lang="en-US" altLang="en-US" sz="2400" smtClean="0"/>
              <a:t>: </a:t>
            </a:r>
            <a:r>
              <a:rPr lang="tr-TR" altLang="en-US" sz="2400" smtClean="0"/>
              <a:t>Tüm matematiksel ve mantıksal işlemlerin yapıldığı kısımdır. </a:t>
            </a:r>
          </a:p>
        </p:txBody>
      </p:sp>
      <p:pic>
        <p:nvPicPr>
          <p:cNvPr id="35844" name="Picture 5" descr="işlem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365625"/>
            <a:ext cx="41751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3124200" y="533400"/>
            <a:ext cx="6127750" cy="1219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CPU</a:t>
            </a:r>
            <a:endParaRPr lang="en-US" smtClean="0">
              <a:latin typeface="Arial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74638" y="1662113"/>
            <a:ext cx="86487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İşlemci hızı MHZ (MegaHertz) ve GHZ (GigaHertz) olarak ölçülür. </a:t>
            </a:r>
          </a:p>
          <a:p>
            <a:pPr eaLnBrk="1" hangingPunct="1"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1 Mhz = 1.000.000 İşlem/Saniye’dir. </a:t>
            </a:r>
          </a:p>
          <a:p>
            <a:pPr lvl="1" eaLnBrk="1" hangingPunct="1">
              <a:buClrTx/>
              <a:buSzTx/>
              <a:buFontTx/>
              <a:buChar char="–"/>
            </a:pPr>
            <a:endParaRPr lang="tr-TR" altLang="en-US">
              <a:latin typeface="Verdana" pitchFamily="34" charset="0"/>
            </a:endParaRPr>
          </a:p>
          <a:p>
            <a:pPr lvl="1" eaLnBrk="1" hangingPunct="1">
              <a:buClrTx/>
              <a:buSzTx/>
              <a:buFontTx/>
              <a:buChar char="–"/>
            </a:pPr>
            <a:r>
              <a:rPr lang="tr-TR" altLang="en-US">
                <a:latin typeface="Verdana" pitchFamily="34" charset="0"/>
              </a:rPr>
              <a:t>1 Mhz hızındaki bir işlemci saniyede 1 milyon işlem yapar. </a:t>
            </a:r>
          </a:p>
          <a:p>
            <a:pPr eaLnBrk="1" hangingPunct="1"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1 Ghz = 1000 Mhz</a:t>
            </a:r>
          </a:p>
          <a:p>
            <a:pPr lvl="1" eaLnBrk="1" hangingPunct="1">
              <a:buClrTx/>
              <a:buSzTx/>
              <a:buFontTx/>
              <a:buChar char="–"/>
            </a:pPr>
            <a:endParaRPr lang="tr-TR" alt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441450" y="68263"/>
            <a:ext cx="75517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600">
                <a:solidFill>
                  <a:schemeClr val="tx2"/>
                </a:solidFill>
                <a:latin typeface="Verdana" pitchFamily="34" charset="0"/>
              </a:rPr>
              <a:t>CPU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74638" y="1376363"/>
            <a:ext cx="86487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400">
                <a:latin typeface="Verdana" pitchFamily="34" charset="0"/>
              </a:rPr>
              <a:t>Intel Pentium IV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400">
                <a:latin typeface="Verdana" pitchFamily="34" charset="0"/>
              </a:rPr>
              <a:t>Intel Pentium III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400">
                <a:latin typeface="Verdana" pitchFamily="34" charset="0"/>
              </a:rPr>
              <a:t>Intel Pentium II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400">
                <a:latin typeface="Verdana" pitchFamily="34" charset="0"/>
              </a:rPr>
              <a:t>Intel Celeron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400">
                <a:latin typeface="Verdana" pitchFamily="34" charset="0"/>
              </a:rPr>
              <a:t>AMD K6-2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400">
                <a:latin typeface="Verdana" pitchFamily="34" charset="0"/>
              </a:rPr>
              <a:t>AMD K6-3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tr-TR" altLang="en-US" sz="240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400">
                <a:latin typeface="Verdana" pitchFamily="34" charset="0"/>
              </a:rPr>
              <a:t>Yeni Nesil işlemciler: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400">
                <a:latin typeface="Verdana" pitchFamily="34" charset="0"/>
              </a:rPr>
              <a:t>Core 2 Quad Q8400</a:t>
            </a:r>
            <a:r>
              <a:rPr lang="tr-TR" altLang="en-US" sz="2400">
                <a:latin typeface="Verdana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400">
                <a:latin typeface="Verdana" pitchFamily="34" charset="0"/>
              </a:rPr>
              <a:t>Core 2 Quad 9000</a:t>
            </a:r>
            <a:r>
              <a:rPr lang="tr-TR" altLang="en-US" sz="2400">
                <a:latin typeface="Verdana" pitchFamily="34" charset="0"/>
              </a:rPr>
              <a:t>…</a:t>
            </a:r>
            <a:r>
              <a:rPr lang="en-US" altLang="en-US" sz="2400">
                <a:latin typeface="Verdana" pitchFamily="34" charset="0"/>
              </a:rPr>
              <a:t>  </a:t>
            </a:r>
            <a:endParaRPr lang="tr-TR" altLang="en-US" sz="2400">
              <a:latin typeface="Verdana" pitchFamily="34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1900">
                <a:latin typeface="Verdana" pitchFamily="34" charset="0"/>
              </a:rPr>
              <a:t>Intel® Core™2 Duo Processor T7100</a:t>
            </a:r>
            <a:endParaRPr lang="tr-TR" altLang="en-US" sz="1900">
              <a:latin typeface="Verdana" pitchFamily="34" charset="0"/>
            </a:endParaRPr>
          </a:p>
        </p:txBody>
      </p:sp>
      <p:pic>
        <p:nvPicPr>
          <p:cNvPr id="37892" name="Picture 4" descr="intel8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76325"/>
            <a:ext cx="2881313" cy="27130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pentiu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94138"/>
            <a:ext cx="2881313" cy="28479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Bilişim Nedir?</a:t>
            </a:r>
          </a:p>
        </p:txBody>
      </p:sp>
      <p:sp>
        <p:nvSpPr>
          <p:cNvPr id="11267" name="5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989012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Bilişim kavramı, teknoloji ve bilginin birlikte kullanılarak üretilen sonuçlar olarak kısaca tanımlanabilir.</a:t>
            </a:r>
          </a:p>
        </p:txBody>
      </p:sp>
      <p:pic>
        <p:nvPicPr>
          <p:cNvPr id="18441" name="Picture 9" descr="http://www.bilisimhukuk.com/wp-content/uploads/2009/07/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260461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3" name="Picture 11" descr="http://www.antsisyazilim.com/images/bilis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3059832" cy="344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Bellek</a:t>
            </a:r>
            <a:r>
              <a:rPr lang="tr-TR" altLang="en-US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52513"/>
            <a:ext cx="7559675" cy="3960812"/>
          </a:xfrm>
        </p:spPr>
        <p:txBody>
          <a:bodyPr/>
          <a:lstStyle/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endParaRPr lang="tr-TR" altLang="en-US" sz="2400" smtClean="0"/>
          </a:p>
          <a:p>
            <a:pPr marL="533400" indent="-533400" eaLnBrk="1" hangingPunct="1"/>
            <a:r>
              <a:rPr lang="tr-TR" altLang="en-US" sz="2400" smtClean="0"/>
              <a:t>İki tip bellek vardır:</a:t>
            </a:r>
          </a:p>
          <a:p>
            <a:pPr marL="533400" indent="-533400" eaLnBrk="1" hangingPunct="1"/>
            <a:endParaRPr lang="tr-TR" altLang="en-US" sz="2400" smtClean="0"/>
          </a:p>
          <a:p>
            <a:pPr marL="895350" lvl="1" indent="-438150" eaLnBrk="1" hangingPunct="1"/>
            <a:r>
              <a:rPr lang="tr-TR" altLang="en-US" sz="2000" smtClean="0"/>
              <a:t>RAM (Random Access Memory)</a:t>
            </a:r>
          </a:p>
          <a:p>
            <a:pPr marL="1314450" lvl="2" indent="-400050" eaLnBrk="1" hangingPunct="1"/>
            <a:r>
              <a:rPr lang="tr-TR" altLang="en-US" sz="1800" smtClean="0"/>
              <a:t>SDRAM</a:t>
            </a:r>
          </a:p>
          <a:p>
            <a:pPr marL="1314450" lvl="2" indent="-400050" eaLnBrk="1" hangingPunct="1"/>
            <a:r>
              <a:rPr lang="tr-TR" altLang="en-US" sz="1800" smtClean="0"/>
              <a:t>DRAM</a:t>
            </a:r>
          </a:p>
          <a:p>
            <a:pPr marL="1714500" lvl="3" indent="-342900" eaLnBrk="1" hangingPunct="1"/>
            <a:r>
              <a:rPr lang="tr-TR" altLang="en-US" sz="1600" smtClean="0"/>
              <a:t>DRDRAM (RD-RAM)</a:t>
            </a:r>
          </a:p>
          <a:p>
            <a:pPr marL="1714500" lvl="3" indent="-342900" eaLnBrk="1" hangingPunct="1">
              <a:buFontTx/>
              <a:buNone/>
            </a:pPr>
            <a:endParaRPr lang="tr-TR" altLang="en-US" sz="1600" smtClean="0"/>
          </a:p>
          <a:p>
            <a:pPr marL="895350" lvl="1" indent="-438150" eaLnBrk="1" hangingPunct="1"/>
            <a:r>
              <a:rPr lang="tr-TR" altLang="en-US" sz="2000" smtClean="0"/>
              <a:t>ROM (Read Only Memory)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RAM BELLEK</a:t>
            </a:r>
            <a:endParaRPr lang="en-US" altLang="en-US" smtClean="0">
              <a:latin typeface="Arial" charset="0"/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ph idx="1"/>
          </p:nvPr>
        </p:nvGraphicFramePr>
        <p:xfrm>
          <a:off x="250825" y="2636838"/>
          <a:ext cx="4070350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Bit Eşlem Resmi" r:id="rId3" imgW="5210902" imgH="3924848" progId="Paint.Picture">
                  <p:embed/>
                </p:oleObj>
              </mc:Choice>
              <mc:Fallback>
                <p:oleObj name="Bit Eşlem Resmi" r:id="rId3" imgW="5210902" imgH="39248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36838"/>
                        <a:ext cx="4070350" cy="306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30688" y="1700213"/>
            <a:ext cx="49498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latin typeface="Arial" charset="0"/>
              </a:rPr>
              <a:t>RAM Bellek - </a:t>
            </a:r>
            <a:r>
              <a:rPr lang="tr-TR" altLang="en-US" sz="24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tr-TR" altLang="en-US" sz="2400">
                <a:latin typeface="Arial" charset="0"/>
              </a:rPr>
              <a:t>andom </a:t>
            </a:r>
            <a:r>
              <a:rPr lang="tr-TR" altLang="en-US" sz="24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tr-TR" altLang="en-US" sz="2400">
                <a:latin typeface="Arial" charset="0"/>
              </a:rPr>
              <a:t>ccess </a:t>
            </a:r>
            <a:r>
              <a:rPr lang="tr-TR" altLang="en-US" sz="2400">
                <a:solidFill>
                  <a:srgbClr val="FF0000"/>
                </a:solidFill>
                <a:latin typeface="Arial" charset="0"/>
              </a:rPr>
              <a:t>M</a:t>
            </a:r>
            <a:r>
              <a:rPr lang="tr-TR" altLang="en-US" sz="2400">
                <a:latin typeface="Arial" charset="0"/>
              </a:rPr>
              <a:t>emory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>
                <a:latin typeface="Arial" charset="0"/>
              </a:rPr>
              <a:t>Bilgilerin CPU tarafından işlendiği, geçici olarak saklandığı ortamdır.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>
                <a:latin typeface="Arial" charset="0"/>
              </a:rPr>
              <a:t>64 MB, 128 MB, 256 MB, 512 MB, 1 GB, 2 GB, 4 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ROM BELLEK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771775" y="1700213"/>
            <a:ext cx="61023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400">
                <a:latin typeface="Arial" charset="0"/>
              </a:rPr>
              <a:t>ROM Bellek - </a:t>
            </a:r>
            <a:r>
              <a:rPr lang="tr-TR" altLang="en-US" sz="24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tr-TR" altLang="en-US" sz="2400">
                <a:latin typeface="Arial" charset="0"/>
              </a:rPr>
              <a:t>ead </a:t>
            </a:r>
            <a:r>
              <a:rPr lang="tr-TR" altLang="en-US" sz="2400">
                <a:solidFill>
                  <a:srgbClr val="FF0000"/>
                </a:solidFill>
                <a:latin typeface="Arial" charset="0"/>
              </a:rPr>
              <a:t>O</a:t>
            </a:r>
            <a:r>
              <a:rPr lang="tr-TR" altLang="en-US" sz="2400">
                <a:latin typeface="Arial" charset="0"/>
              </a:rPr>
              <a:t>nly </a:t>
            </a:r>
            <a:r>
              <a:rPr lang="tr-TR" altLang="en-US" sz="2400">
                <a:solidFill>
                  <a:srgbClr val="FF0000"/>
                </a:solidFill>
                <a:latin typeface="Arial" charset="0"/>
              </a:rPr>
              <a:t>M</a:t>
            </a:r>
            <a:r>
              <a:rPr lang="tr-TR" altLang="en-US" sz="2400">
                <a:latin typeface="Arial" charset="0"/>
              </a:rPr>
              <a:t>emory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>
                <a:latin typeface="Arial" charset="0"/>
              </a:rPr>
              <a:t>ROM birimine bilgi kalıcı olarak yerleştirilmiştir ve içerik kesinlikle değiştirilemez.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>
                <a:latin typeface="Arial" charset="0"/>
              </a:rPr>
              <a:t>ROM Belleğe bilgisayarın özellikleri üretici firma tarafından yazılır, tekrar değiştirilemez, kalıcı olarak saklanır.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>
                <a:latin typeface="Arial" charset="0"/>
              </a:rPr>
              <a:t>Bilgisayarın açılmasını sağlayan BIOS Yazılımı ROM Belleğe kayıtlıdır.</a:t>
            </a:r>
          </a:p>
        </p:txBody>
      </p:sp>
      <p:pic>
        <p:nvPicPr>
          <p:cNvPr id="40964" name="Picture 4" descr="ne2000p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SES KARTI</a:t>
            </a:r>
          </a:p>
        </p:txBody>
      </p:sp>
      <p:pic>
        <p:nvPicPr>
          <p:cNvPr id="41987" name="Picture 4" descr="MS120CRE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59039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916113"/>
            <a:ext cx="8075612" cy="5762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en-US" sz="2400" smtClean="0"/>
              <a:t>Bilgisayardaki seslerin ekrana aktarılmasını sağlayan karttır </a:t>
            </a:r>
          </a:p>
          <a:p>
            <a:pPr eaLnBrk="1" hangingPunct="1"/>
            <a:endParaRPr lang="tr-T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795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EKRAN KARTI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7137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2800">
                <a:latin typeface="Arial" charset="0"/>
              </a:rPr>
              <a:t>Bilgisayardaki görüntülerin ekrana aktarılmasını sağlayan karttır</a:t>
            </a:r>
            <a:r>
              <a:rPr lang="tr-TR" altLang="en-US" sz="1800">
                <a:latin typeface="Arial" charset="0"/>
              </a:rPr>
              <a:t> </a:t>
            </a:r>
          </a:p>
        </p:txBody>
      </p:sp>
      <p:pic>
        <p:nvPicPr>
          <p:cNvPr id="41988" name="Picture 4" descr="ASUS V9520-X/TD FX5200 128MB AGP8X EKRAN KAR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5418138" cy="387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116013" y="549275"/>
            <a:ext cx="75517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600" b="1">
                <a:solidFill>
                  <a:schemeClr val="tx2"/>
                </a:solidFill>
                <a:latin typeface="Verdana" pitchFamily="34" charset="0"/>
              </a:rPr>
              <a:t>Güç Kaynağı (Power Supply)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74638" y="1376363"/>
            <a:ext cx="86487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Bilgisayara güç veren birimdir. </a:t>
            </a:r>
          </a:p>
          <a:p>
            <a:pPr eaLnBrk="1" hangingPunct="1"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Bilgisayar içindeki bütün parçalara elektrik verir. </a:t>
            </a:r>
          </a:p>
          <a:p>
            <a:pPr eaLnBrk="1" hangingPunct="1"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Bilgisayar içinde 5 -12 volt elektrik dolaşır. Güç kaynağı şebekeden gelen elektriği bu seviyelere düşürür.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Güç Kaynağı</a:t>
            </a:r>
            <a:endParaRPr lang="en-US" altLang="en-US" smtClean="0">
              <a:latin typeface="Arial" charset="0"/>
            </a:endParaRP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>
            <p:ph idx="1"/>
          </p:nvPr>
        </p:nvGraphicFramePr>
        <p:xfrm>
          <a:off x="1835150" y="1844675"/>
          <a:ext cx="6337300" cy="380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Bit Eşlem Resmi" r:id="rId3" imgW="4361905" imgH="2619048" progId="Paint.Picture">
                  <p:embed/>
                </p:oleObj>
              </mc:Choice>
              <mc:Fallback>
                <p:oleObj name="Bit Eşlem Resmi" r:id="rId3" imgW="4361905" imgH="26190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844675"/>
                        <a:ext cx="6337300" cy="380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3" y="115888"/>
            <a:ext cx="6399212" cy="1219200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Ethernet</a:t>
            </a:r>
            <a:endParaRPr lang="en-US" altLang="en-US" smtClean="0">
              <a:latin typeface="Arial" charset="0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>
            <p:ph idx="1"/>
          </p:nvPr>
        </p:nvGraphicFramePr>
        <p:xfrm>
          <a:off x="2484438" y="3284538"/>
          <a:ext cx="441960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Bit Eşlem Resmi" r:id="rId3" imgW="4420217" imgH="3134162" progId="Paint.Picture">
                  <p:embed/>
                </p:oleObj>
              </mc:Choice>
              <mc:Fallback>
                <p:oleObj name="Bit Eşlem Resmi" r:id="rId3" imgW="4420217" imgH="313416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84538"/>
                        <a:ext cx="4419600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07950" y="1341438"/>
            <a:ext cx="8648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Bilg</a:t>
            </a:r>
            <a:r>
              <a:rPr lang="tr-TR" altLang="en-US" sz="2800">
                <a:latin typeface="Arial" charset="0"/>
              </a:rPr>
              <a:t>isayarlar arası haberleşmeyi sağlar, ortak alanda bağlı bulunan cihazlara erişim için ağ bağlantısı kurulmayı sağlar.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Arial" charset="0"/>
              </a:rPr>
              <a:t>İnternete erişimi sağlar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051050" y="1090613"/>
          <a:ext cx="6257925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Bitmap Image" r:id="rId3" imgW="4552381" imgH="3648584" progId="Paint.Picture">
                  <p:embed/>
                </p:oleObj>
              </mc:Choice>
              <mc:Fallback>
                <p:oleObj name="Bitmap Image" r:id="rId3" imgW="4552381" imgH="364858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090613"/>
                        <a:ext cx="6257925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Line 3"/>
          <p:cNvSpPr>
            <a:spLocks noChangeShapeType="1"/>
          </p:cNvSpPr>
          <p:nvPr/>
        </p:nvSpPr>
        <p:spPr bwMode="auto">
          <a:xfrm flipH="1" flipV="1">
            <a:off x="2692400" y="658813"/>
            <a:ext cx="1081088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V="1">
            <a:off x="4276725" y="731838"/>
            <a:ext cx="504825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 flipV="1">
            <a:off x="1397000" y="1811338"/>
            <a:ext cx="2374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 flipV="1">
            <a:off x="1252538" y="2603500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 flipV="1">
            <a:off x="1541463" y="3035300"/>
            <a:ext cx="280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 flipV="1">
            <a:off x="1757363" y="4187825"/>
            <a:ext cx="2087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140325" y="5915025"/>
            <a:ext cx="36036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612900" y="44291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Klavye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565650" y="44291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Mouse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820738" y="166687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USB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41350" y="2243138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Seri Port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41350" y="2819400"/>
            <a:ext cx="1042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Paralel Port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641350" y="397192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Hoparlör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213350" y="64912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Monitör</a:t>
            </a: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 flipV="1">
            <a:off x="1684338" y="4475163"/>
            <a:ext cx="2087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41350" y="4259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Mikrofon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1684338" y="4619625"/>
            <a:ext cx="2736850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41350" y="58435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latin typeface="Arial" charset="0"/>
              </a:rPr>
              <a:t>JoyStick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3" y="533400"/>
            <a:ext cx="6399212" cy="754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err="1" smtClean="0"/>
              <a:t>Portlar</a:t>
            </a:r>
            <a:endParaRPr lang="en-US" b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6481763" cy="2357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200" smtClean="0"/>
              <a:t>Seri port (Modem, Fare,...) – COM1, COM2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300" smtClean="0"/>
              <a:t>en yavaş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200" smtClean="0"/>
              <a:t>Paralel port (Yazıcı) – LPT1, LPT2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300" smtClean="0"/>
              <a:t>daha hızlı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200" smtClean="0"/>
              <a:t>USB (digital kameralar, taşınabilir bellekler)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300" smtClean="0"/>
              <a:t>en hızlı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72009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Başlık"/>
          <p:cNvSpPr>
            <a:spLocks noGrp="1"/>
          </p:cNvSpPr>
          <p:nvPr>
            <p:ph type="title"/>
          </p:nvPr>
        </p:nvSpPr>
        <p:spPr>
          <a:xfrm>
            <a:off x="1835150" y="533400"/>
            <a:ext cx="6848475" cy="1219200"/>
          </a:xfrm>
        </p:spPr>
        <p:txBody>
          <a:bodyPr/>
          <a:lstStyle/>
          <a:p>
            <a:pPr eaLnBrk="1" hangingPunct="1"/>
            <a:r>
              <a:rPr lang="tr-TR" altLang="en-US" b="1" smtClean="0"/>
              <a:t>Bilişim Teknolojisi Nedir?</a:t>
            </a:r>
          </a:p>
        </p:txBody>
      </p:sp>
      <p:sp>
        <p:nvSpPr>
          <p:cNvPr id="12291" name="5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998662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Bilişim teknolojisi, bilginin toplanmasında, işlenmesinde, depolanmasında, ağlar aracılığıyla bir yerden bir yere iletilip kullanıcıların hizmetine sunulmasında kullanılan iletişim ve bilgisayarlar dâhil bütün teknolojileri kapsayan teknolojilerdir.</a:t>
            </a:r>
            <a:r>
              <a:rPr lang="tr-TR" altLang="en-US" smtClean="0"/>
              <a:t/>
            </a:r>
            <a:br>
              <a:rPr lang="tr-TR" altLang="en-US" smtClean="0"/>
            </a:br>
            <a:r>
              <a:rPr lang="tr-TR" altLang="en-US" smtClean="0"/>
              <a:t/>
            </a:r>
            <a:br>
              <a:rPr lang="tr-TR" altLang="en-US" smtClean="0"/>
            </a:br>
            <a:endParaRPr lang="tr-TR" altLang="en-US" smtClean="0"/>
          </a:p>
        </p:txBody>
      </p:sp>
      <p:pic>
        <p:nvPicPr>
          <p:cNvPr id="19461" name="Picture 5" descr="http://www.pragroup.ca/portals/0/PRA%20Artwork/images/iStock%20photo/iStock_000000907493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2861181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492375"/>
            <a:ext cx="6399212" cy="20843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BİLGİSAYAR YAZILIM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Yazılım Nedir?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4413" y="1905000"/>
            <a:ext cx="5999162" cy="4221163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Bilgisayarı fonksiyonel hale getiren, fiziksel yapısı dışında kalan her şeye yazılım adı verilir</a:t>
            </a:r>
            <a:r>
              <a:rPr lang="en-AU" altLang="en-US" sz="2400" smtClean="0"/>
              <a:t>. </a:t>
            </a:r>
          </a:p>
        </p:txBody>
      </p:sp>
      <p:pic>
        <p:nvPicPr>
          <p:cNvPr id="50180" name="Picture 2" descr="j0196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3273425"/>
            <a:ext cx="1931988" cy="2481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773238"/>
            <a:ext cx="6399212" cy="576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Yazılım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2636838"/>
            <a:ext cx="6335713" cy="1636712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Yazılım ikiye ayrılır:</a:t>
            </a:r>
          </a:p>
          <a:p>
            <a:pPr lvl="1" eaLnBrk="1" hangingPunct="1"/>
            <a:r>
              <a:rPr lang="tr-TR" altLang="en-US" sz="2800" smtClean="0">
                <a:latin typeface="Arial" charset="0"/>
              </a:rPr>
              <a:t>İşletim Sistemi Yazılımları</a:t>
            </a:r>
          </a:p>
          <a:p>
            <a:pPr lvl="1" eaLnBrk="1" hangingPunct="1"/>
            <a:r>
              <a:rPr lang="tr-TR" altLang="en-US" sz="2800" smtClean="0">
                <a:latin typeface="Arial" charset="0"/>
              </a:rPr>
              <a:t>Uygulama Yazılımları</a:t>
            </a:r>
            <a:endParaRPr lang="en-US" alt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İşletim Sistemi</a:t>
            </a:r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6399212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Donanım ile kullanıcı arasındaki iletişimi sağlayan arayüzlerdir.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mtClean="0"/>
              <a:t>İşletim sistemsiz bir bilgisayar çalışmaz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mtClean="0"/>
              <a:t>Bilgisayardaki her işlevi denetler</a:t>
            </a:r>
          </a:p>
          <a:p>
            <a:pPr eaLnBrk="1" hangingPunct="1">
              <a:lnSpc>
                <a:spcPct val="90000"/>
              </a:lnSpc>
            </a:pPr>
            <a:endParaRPr lang="tr-TR" altLang="en-US" smtClean="0"/>
          </a:p>
          <a:p>
            <a:pPr eaLnBrk="1" hangingPunct="1">
              <a:lnSpc>
                <a:spcPct val="90000"/>
              </a:lnSpc>
            </a:pPr>
            <a:r>
              <a:rPr lang="tr-TR" altLang="en-US" smtClean="0"/>
              <a:t>Örnek</a:t>
            </a:r>
            <a:r>
              <a:rPr lang="en-US" altLang="en-US" smtClean="0"/>
              <a:t>:</a:t>
            </a:r>
            <a:r>
              <a:rPr lang="tr-TR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MS</a:t>
            </a:r>
            <a:r>
              <a:rPr lang="en-US" altLang="en-US" smtClean="0"/>
              <a:t>-</a:t>
            </a:r>
            <a:r>
              <a:rPr lang="tr-TR" altLang="en-US" smtClean="0"/>
              <a:t>DOS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Linux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Unix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Windows XP </a:t>
            </a:r>
          </a:p>
          <a:p>
            <a:pPr eaLnBrk="1" hangingPunct="1">
              <a:lnSpc>
                <a:spcPct val="90000"/>
              </a:lnSpc>
            </a:pPr>
            <a:endParaRPr lang="tr-TR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Uygulama Yazılımları</a:t>
            </a:r>
            <a:endParaRPr lang="en-US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mtClean="0"/>
              <a:t>Uygulama yazılımları belirli bir amacı gerçekleştirmek üzere üretilmiş yazılımlardır.</a:t>
            </a: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 smtClean="0"/>
          </a:p>
          <a:p>
            <a:pPr eaLnBrk="1" hangingPunct="1">
              <a:lnSpc>
                <a:spcPct val="90000"/>
              </a:lnSpc>
            </a:pPr>
            <a:r>
              <a:rPr lang="tr-TR" altLang="en-US" smtClean="0"/>
              <a:t>Örnek</a:t>
            </a:r>
            <a:r>
              <a:rPr lang="en-US" altLang="en-US" smtClean="0"/>
              <a:t>:</a:t>
            </a:r>
            <a:r>
              <a:rPr lang="tr-TR" altLang="en-US" smtClean="0"/>
              <a:t> 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Kelime İşlemci, 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Elektronik Tablo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Sunu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/>
              <a:t>Veri Tabanı</a:t>
            </a:r>
            <a:endParaRPr lang="tr-TR" altLang="en-US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Internet Explorer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MSN</a:t>
            </a: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68313" y="620713"/>
            <a:ext cx="75517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600">
                <a:solidFill>
                  <a:schemeClr val="tx2"/>
                </a:solidFill>
                <a:latin typeface="Verdana" pitchFamily="34" charset="0"/>
              </a:rPr>
              <a:t>Bit ve Byte Kavramları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50825" y="1628775"/>
            <a:ext cx="86487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İkili sayı sistemi : 0 ve 1</a:t>
            </a:r>
          </a:p>
          <a:p>
            <a:pPr lvl="1" eaLnBrk="1" hangingPunct="1">
              <a:buClrTx/>
              <a:buSzTx/>
              <a:buFontTx/>
              <a:buChar char="–"/>
            </a:pPr>
            <a:r>
              <a:rPr lang="tr-TR" altLang="en-US">
                <a:latin typeface="Verdana" pitchFamily="34" charset="0"/>
              </a:rPr>
              <a:t>Elektrik akımı geçiyor mu geçmiyor mu?</a:t>
            </a:r>
          </a:p>
          <a:p>
            <a:pPr lvl="2" eaLnBrk="1" hangingPunct="1">
              <a:buClrTx/>
              <a:buSzTx/>
              <a:buFontTx/>
              <a:buChar char="•"/>
            </a:pPr>
            <a:r>
              <a:rPr lang="tr-TR" altLang="en-US" sz="2000">
                <a:latin typeface="Verdana" pitchFamily="34" charset="0"/>
              </a:rPr>
              <a:t>0 </a:t>
            </a:r>
            <a:r>
              <a:rPr lang="tr-TR" altLang="en-US" sz="2000">
                <a:latin typeface="Verdana" pitchFamily="34" charset="0"/>
                <a:sym typeface="Wingdings" pitchFamily="2" charset="2"/>
              </a:rPr>
              <a:t> Devre açık, bilgi yok.</a:t>
            </a:r>
          </a:p>
          <a:p>
            <a:pPr lvl="2" eaLnBrk="1" hangingPunct="1">
              <a:buClrTx/>
              <a:buSzTx/>
              <a:buFontTx/>
              <a:buChar char="•"/>
            </a:pPr>
            <a:r>
              <a:rPr lang="tr-TR" altLang="en-US" sz="2000">
                <a:latin typeface="Verdana" pitchFamily="34" charset="0"/>
                <a:sym typeface="Wingdings" pitchFamily="2" charset="2"/>
              </a:rPr>
              <a:t>1  Devre kapalı, bilgi var.</a:t>
            </a:r>
            <a:endParaRPr lang="tr-TR" altLang="en-US" sz="2000">
              <a:latin typeface="Verdana" pitchFamily="34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ÖR: 150 = 10010110</a:t>
            </a:r>
          </a:p>
          <a:p>
            <a:pPr eaLnBrk="1" hangingPunct="1"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İkili sayı düzenindeki her basamağa yani her 0 veya 1’e bir BIT (</a:t>
            </a:r>
            <a:r>
              <a:rPr lang="tr-TR" altLang="en-US" sz="2800" u="sng">
                <a:solidFill>
                  <a:srgbClr val="FF0000"/>
                </a:solidFill>
                <a:latin typeface="Verdana" pitchFamily="34" charset="0"/>
              </a:rPr>
              <a:t>BI</a:t>
            </a:r>
            <a:r>
              <a:rPr lang="tr-TR" altLang="en-US" sz="2800">
                <a:latin typeface="Verdana" pitchFamily="34" charset="0"/>
              </a:rPr>
              <a:t>nary digi</a:t>
            </a:r>
            <a:r>
              <a:rPr lang="tr-TR" altLang="en-US" sz="2800" u="sng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tr-TR" altLang="en-US" sz="2800">
                <a:latin typeface="Verdana" pitchFamily="34" charset="0"/>
              </a:rPr>
              <a:t>)denir. </a:t>
            </a:r>
          </a:p>
          <a:p>
            <a:pPr lvl="1" eaLnBrk="1" hangingPunct="1">
              <a:buClrTx/>
              <a:buSzTx/>
              <a:buFontTx/>
              <a:buChar char="–"/>
            </a:pPr>
            <a:endParaRPr lang="tr-TR" altLang="en-US"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0825" y="620713"/>
            <a:ext cx="75517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600">
                <a:solidFill>
                  <a:schemeClr val="tx2"/>
                </a:solidFill>
                <a:latin typeface="Verdana" pitchFamily="34" charset="0"/>
              </a:rPr>
              <a:t>Bit ve Byte Kavramları - 2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50825" y="1916113"/>
            <a:ext cx="86487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1 byte 			= 8 bit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1 KB (KiloByte)	= 1024 byte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1 MB (MegaByte)	= 1024 KB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1 GB (GigaByte)	= 1024 MB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tr-TR" altLang="en-US" sz="2800">
                <a:latin typeface="Verdana" pitchFamily="34" charset="0"/>
              </a:rPr>
              <a:t>1 TB (TeraByte)	= 1024 GB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tr-TR" altLang="en-US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WINDOWS İŞLETİM SİSTEMİ</a:t>
            </a:r>
            <a:endParaRPr lang="en-US" smtClean="0">
              <a:latin typeface="Arial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Pencereleme Sistemi</a:t>
            </a:r>
          </a:p>
          <a:p>
            <a:pPr eaLnBrk="1" hangingPunct="1"/>
            <a:r>
              <a:rPr lang="tr-TR" altLang="en-US" smtClean="0">
                <a:latin typeface="Arial" charset="0"/>
              </a:rPr>
              <a:t>Grafik Tabanlı İşletim Sistemidir.</a:t>
            </a:r>
          </a:p>
          <a:p>
            <a:pPr eaLnBrk="1" hangingPunct="1"/>
            <a:r>
              <a:rPr lang="tr-TR" altLang="en-US" smtClean="0">
                <a:latin typeface="Arial" charset="0"/>
              </a:rPr>
              <a:t>DOS İşletim Sistemini kendi içinde kuruludur.</a:t>
            </a:r>
          </a:p>
          <a:p>
            <a:pPr eaLnBrk="1" hangingPunct="1"/>
            <a:r>
              <a:rPr lang="tr-TR" altLang="en-US" smtClean="0">
                <a:latin typeface="Arial" charset="0"/>
              </a:rPr>
              <a:t>Kendi içinde uygulama yazılımları vardır: Paint, Not defteri, WordPad, Sistem Araçları, Oyunlar…</a:t>
            </a:r>
          </a:p>
          <a:p>
            <a:pPr eaLnBrk="1" hangingPunct="1"/>
            <a:r>
              <a:rPr lang="tr-TR" altLang="en-US" smtClean="0">
                <a:latin typeface="Arial" charset="0"/>
              </a:rPr>
              <a:t>Windows MovieMaker </a:t>
            </a: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WINDOWS İŞLETİM SİSTEMİ</a:t>
            </a:r>
            <a:endParaRPr lang="en-US" smtClean="0">
              <a:latin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Desktop (Masaüstü)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Bilgisayarım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Ağ Bağlantılarım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Geri Dönüşüm Kutusu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Belgelerim</a:t>
            </a:r>
          </a:p>
          <a:p>
            <a:pPr eaLnBrk="1" hangingPunct="1"/>
            <a:r>
              <a:rPr lang="tr-TR" altLang="en-US" smtClean="0">
                <a:latin typeface="Arial" charset="0"/>
              </a:rPr>
              <a:t>Başlat Menüsü</a:t>
            </a:r>
          </a:p>
          <a:p>
            <a:pPr eaLnBrk="1" hangingPunct="1"/>
            <a:r>
              <a:rPr lang="tr-TR" altLang="en-US" smtClean="0">
                <a:latin typeface="Arial" charset="0"/>
              </a:rPr>
              <a:t>Görev Çubuğu</a:t>
            </a: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WINDOWS İŞLETİM SİSTEMİ</a:t>
            </a:r>
            <a:endParaRPr lang="en-US" smtClean="0"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Dosya Yapıları</a:t>
            </a:r>
          </a:p>
          <a:p>
            <a:pPr eaLnBrk="1" hangingPunct="1">
              <a:buFontTx/>
              <a:buNone/>
            </a:pPr>
            <a:r>
              <a:rPr lang="tr-TR" altLang="en-US" smtClean="0">
                <a:latin typeface="Arial" charset="0"/>
              </a:rPr>
              <a:t>Dosya adı.uzantı</a:t>
            </a:r>
          </a:p>
          <a:p>
            <a:pPr eaLnBrk="1" hangingPunct="1">
              <a:buFontTx/>
              <a:buNone/>
            </a:pPr>
            <a:r>
              <a:rPr lang="tr-TR" altLang="en-US" smtClean="0">
                <a:latin typeface="Arial" charset="0"/>
              </a:rPr>
              <a:t>Örnek: mektup.doc</a:t>
            </a:r>
          </a:p>
          <a:p>
            <a:pPr eaLnBrk="1" hangingPunct="1">
              <a:buFontTx/>
              <a:buNone/>
            </a:pPr>
            <a:r>
              <a:rPr lang="tr-TR" altLang="en-US" smtClean="0">
                <a:latin typeface="Arial" charset="0"/>
              </a:rPr>
              <a:t>		   hesap.xls</a:t>
            </a:r>
          </a:p>
          <a:p>
            <a:pPr eaLnBrk="1" hangingPunct="1">
              <a:buFontTx/>
              <a:buNone/>
            </a:pPr>
            <a:r>
              <a:rPr lang="tr-TR" altLang="en-US" smtClean="0">
                <a:latin typeface="Arial" charset="0"/>
              </a:rPr>
              <a:t>		   resim1.jpg</a:t>
            </a:r>
          </a:p>
          <a:p>
            <a:pPr eaLnBrk="1" hangingPunct="1">
              <a:buFontTx/>
              <a:buNone/>
            </a:pPr>
            <a:r>
              <a:rPr lang="tr-TR" altLang="en-US" smtClean="0">
                <a:latin typeface="Arial" charset="0"/>
              </a:rPr>
              <a:t>             metin.txt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Temel Öğeler</a:t>
            </a:r>
            <a:endParaRPr lang="en-US" altLang="en-US" smtClean="0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ph idx="1"/>
          </p:nvPr>
        </p:nvGraphicFramePr>
        <p:xfrm>
          <a:off x="544513" y="1935163"/>
          <a:ext cx="8054975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11010900" imgH="6000750" progId="">
                  <p:embed/>
                </p:oleObj>
              </mc:Choice>
              <mc:Fallback>
                <p:oleObj r:id="rId3" imgW="11010900" imgH="600075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935163"/>
                        <a:ext cx="8054975" cy="438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7" descr="MCj025030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2555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WINDOWS İŞLETİM SİSTEMİ</a:t>
            </a:r>
            <a:endParaRPr lang="en-US" smtClean="0"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Dosya ve Klasör arasındaki farklar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Dosyaların uzantısı vardır, klasörlerin uzantısı yoktur.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Klasörler boşken yer kaplamazlar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Klasörler çeşitli doküman ve dosyaları saklamak için kullanılır. Çanta benzetmesi yapılabilir.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mtClean="0">
                <a:latin typeface="Arial" charset="0"/>
              </a:rPr>
              <a:t>Dosyalar bir programın çalışmasını sağlarlar.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WINDOWS İŞLETİM SİSTEMİ</a:t>
            </a:r>
            <a:endParaRPr lang="en-US" smtClean="0">
              <a:latin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05000"/>
            <a:ext cx="7856537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2400" smtClean="0">
                <a:latin typeface="Arial" charset="0"/>
              </a:rPr>
              <a:t>Arama Yapma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>
                <a:latin typeface="Arial" charset="0"/>
              </a:rPr>
              <a:t>Windows’ta arama yapmak için iki parametre kullanılır: “*”, “?”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A*.doc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*.doc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*.txt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*N.doc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?????.xls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??A*.doc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*.jpg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tr-TR" altLang="en-US" smtClean="0">
                <a:latin typeface="Arial" charset="0"/>
              </a:rPr>
              <a:t>A*.bmp</a:t>
            </a: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WINDOWS İŞLETİM SİSTEMİ</a:t>
            </a:r>
            <a:endParaRPr lang="en-US" smtClean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05000"/>
            <a:ext cx="7856537" cy="4221163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Arial" charset="0"/>
              </a:rPr>
              <a:t>Çalıştır: Programları kısayoldan çalıştırır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Winword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Excel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Powerpnt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Mspaint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Calc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Notepad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Wordpad</a:t>
            </a:r>
          </a:p>
          <a:p>
            <a:pPr lvl="1" eaLnBrk="1" hangingPunct="1"/>
            <a:r>
              <a:rPr lang="tr-TR" altLang="en-US" smtClean="0">
                <a:latin typeface="Arial" charset="0"/>
              </a:rPr>
              <a:t>cmd</a:t>
            </a: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latin typeface="Arial" charset="0"/>
              </a:rPr>
              <a:t>WINDOWS İŞLETİM SİSTEMİ</a:t>
            </a:r>
            <a:endParaRPr lang="en-US" smtClean="0"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05000"/>
            <a:ext cx="7856537" cy="4221163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latin typeface="Arial" charset="0"/>
              </a:rPr>
              <a:t>Çalıştır: Sürücülere erişimi sağlar</a:t>
            </a:r>
          </a:p>
          <a:p>
            <a:pPr lvl="1" eaLnBrk="1" hangingPunct="1"/>
            <a:r>
              <a:rPr lang="tr-TR" altLang="en-US" sz="2800" smtClean="0">
                <a:latin typeface="Arial" charset="0"/>
              </a:rPr>
              <a:t>A:</a:t>
            </a:r>
          </a:p>
          <a:p>
            <a:pPr lvl="1" eaLnBrk="1" hangingPunct="1"/>
            <a:r>
              <a:rPr lang="tr-TR" altLang="en-US" sz="2800" smtClean="0">
                <a:latin typeface="Arial" charset="0"/>
              </a:rPr>
              <a:t>C:</a:t>
            </a:r>
          </a:p>
          <a:p>
            <a:pPr lvl="1" eaLnBrk="1" hangingPunct="1"/>
            <a:r>
              <a:rPr lang="tr-TR" altLang="en-US" sz="2800" smtClean="0">
                <a:latin typeface="Arial" charset="0"/>
              </a:rPr>
              <a:t>E:</a:t>
            </a:r>
          </a:p>
          <a:p>
            <a:pPr lvl="1" eaLnBrk="1" hangingPunct="1"/>
            <a:r>
              <a:rPr lang="tr-TR" altLang="en-US" sz="2800" smtClean="0">
                <a:latin typeface="Arial" charset="0"/>
              </a:rPr>
              <a:t>G:</a:t>
            </a:r>
          </a:p>
          <a:p>
            <a:pPr lvl="1" eaLnBrk="1" hangingPunct="1">
              <a:buFontTx/>
              <a:buNone/>
            </a:pPr>
            <a:endParaRPr lang="tr-TR" alt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492375"/>
            <a:ext cx="6399212" cy="20843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BİLGİSAYAR DONANIMI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Donan</a:t>
            </a:r>
            <a:r>
              <a:rPr lang="tr-TR" altLang="en-US" b="1" smtClean="0"/>
              <a:t>ım Nedir?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4413" y="1905000"/>
            <a:ext cx="5999162" cy="4221163"/>
          </a:xfrm>
        </p:spPr>
        <p:txBody>
          <a:bodyPr/>
          <a:lstStyle/>
          <a:p>
            <a:pPr eaLnBrk="1" hangingPunct="1"/>
            <a:r>
              <a:rPr lang="en-AU" altLang="en-US" sz="2400" smtClean="0"/>
              <a:t>Bir bilgisayar sisteminde bulunan fiziksel ayg</a:t>
            </a:r>
            <a:r>
              <a:rPr lang="tr-TR" altLang="en-US" sz="2400" smtClean="0"/>
              <a:t>ı</a:t>
            </a:r>
            <a:r>
              <a:rPr lang="en-AU" altLang="en-US" sz="2400" smtClean="0"/>
              <a:t>tların tümüne verilen ad. </a:t>
            </a:r>
          </a:p>
        </p:txBody>
      </p:sp>
      <p:pic>
        <p:nvPicPr>
          <p:cNvPr id="15364" name="Picture 4" descr="j0196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0" y="3811588"/>
            <a:ext cx="1316038" cy="1687512"/>
          </a:xfrm>
          <a:noFill/>
        </p:spPr>
      </p:pic>
      <p:pic>
        <p:nvPicPr>
          <p:cNvPr id="15365" name="Picture 5" descr="MCj03457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938713"/>
            <a:ext cx="17287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MCj025030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97200"/>
            <a:ext cx="29527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smtClean="0"/>
              <a:t>Donanım Aygıtları</a:t>
            </a:r>
            <a:r>
              <a:rPr lang="tr-TR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4413" y="1905000"/>
            <a:ext cx="5103812" cy="42211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400" smtClean="0"/>
              <a:t>Giriş aygıtları,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tr-TR" altLang="en-US" sz="24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400" smtClean="0"/>
              <a:t>İşlemci,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tr-TR" altLang="en-US" sz="24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400" smtClean="0"/>
              <a:t>Depolama aygıtları,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tr-TR" altLang="en-US" sz="24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400" smtClean="0"/>
              <a:t>Çıktı aygıtları,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tr-TR" altLang="en-US" sz="24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en-US" sz="2400" smtClean="0"/>
              <a:t>Çevresel aygıtlar </a:t>
            </a:r>
            <a:endParaRPr lang="en-AU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3" y="533400"/>
            <a:ext cx="6399212" cy="1000125"/>
          </a:xfrm>
        </p:spPr>
        <p:txBody>
          <a:bodyPr/>
          <a:lstStyle/>
          <a:p>
            <a:pPr eaLnBrk="1" hangingPunct="1"/>
            <a:r>
              <a:rPr lang="tr-TR" altLang="en-US" b="1" smtClean="0"/>
              <a:t>Giriş Aygıtları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6800" y="1912938"/>
            <a:ext cx="6288088" cy="4210050"/>
          </a:xfrm>
        </p:spPr>
        <p:txBody>
          <a:bodyPr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Klavye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Fare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Tarayıcı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Modem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Optik Okuyucu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Barkod Okuyucu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Işıklı Kalem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Dijital Fotoğraf Makinesi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Mikrofon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smtClean="0"/>
              <a:t>Dokunmatik Ekran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Çok fazla dosya var tasarım şablonu">
  <a:themeElements>
    <a:clrScheme name="Çok fazla dosya var tasarım şablon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Çok fazla dosya var tasarım şablon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Çok fazla dosya var tasarım şablo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ok fazla dosya var tasarım şablon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ok fazla dosya var tasarım şablon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ok fazla dosya var tasarım şablon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ok fazla dosya var tasarım şablon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ok fazla dosya var tasarım şablon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ok fazla dosya var tasarım şablon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ok fazla dosya var tasarım şablon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ok fazla dosya var tasarım şablon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ok fazla dosya var tasarım şablon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ok fazla dosya var tasarım şablon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ok fazla dosya var tasarım şablon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İşleyen saat tasarım şablonu">
  <a:themeElements>
    <a:clrScheme name="İşleyen saat tasarım şablon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İşleyen saat tasarım şablon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İşleyen saat tasarım şablo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şleyen saat tasarım şablon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şleyen saat tasarım şablon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şleyen saat tasarım şablon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şleyen saat tasarım şablon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İşleyen saat tasarım şablon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İşleyen saat tasarım şablon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İşleyen saat tasarım şablon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İşleyen saat tasarım şablon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İşleyen saat tasarım şablon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İşleyen saat tasarım şablon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İşleyen saat tasarım şablon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Çok fazla dosya var tasarım şablonu</Template>
  <TotalTime>459</TotalTime>
  <Words>1227</Words>
  <Application>Microsoft Office PowerPoint</Application>
  <PresentationFormat>Ekran Gösterisi (4:3)</PresentationFormat>
  <Paragraphs>300</Paragraphs>
  <Slides>53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53</vt:i4>
      </vt:variant>
    </vt:vector>
  </HeadingPairs>
  <TitlesOfParts>
    <vt:vector size="65" baseType="lpstr">
      <vt:lpstr>Arial</vt:lpstr>
      <vt:lpstr>Trebuchet MS</vt:lpstr>
      <vt:lpstr>Calibri</vt:lpstr>
      <vt:lpstr>Verdana</vt:lpstr>
      <vt:lpstr>Constantia</vt:lpstr>
      <vt:lpstr>Wingdings 2</vt:lpstr>
      <vt:lpstr>Wingdings</vt:lpstr>
      <vt:lpstr>Çok fazla dosya var tasarım şablonu</vt:lpstr>
      <vt:lpstr>İşleyen saat tasarım şablonu</vt:lpstr>
      <vt:lpstr>Akış</vt:lpstr>
      <vt:lpstr>Bit Eşlem Resmi</vt:lpstr>
      <vt:lpstr>Bitmap Image</vt:lpstr>
      <vt:lpstr>BİLGİSAYARA GİRİŞ</vt:lpstr>
      <vt:lpstr>Bilgisayar Nedir?</vt:lpstr>
      <vt:lpstr>Bilişim Nedir?</vt:lpstr>
      <vt:lpstr>Bilişim Teknolojisi Nedir?</vt:lpstr>
      <vt:lpstr>Temel Öğeler</vt:lpstr>
      <vt:lpstr>BİLGİSAYAR DONANIMI</vt:lpstr>
      <vt:lpstr>Donanım Nedir?</vt:lpstr>
      <vt:lpstr>Donanım Aygıtları </vt:lpstr>
      <vt:lpstr>Giriş Aygıtları</vt:lpstr>
      <vt:lpstr>Klavye</vt:lpstr>
      <vt:lpstr>Fare(MOUSE)</vt:lpstr>
      <vt:lpstr>TARAYICI (Scanner)</vt:lpstr>
      <vt:lpstr>Çıkış Aygıtları</vt:lpstr>
      <vt:lpstr>MONİTÖRLER</vt:lpstr>
      <vt:lpstr>Yazıcı (Printer)</vt:lpstr>
      <vt:lpstr>Yazıcı (Printer)</vt:lpstr>
      <vt:lpstr>Depolama Aygıtları</vt:lpstr>
      <vt:lpstr>Sabit Disk (Hard Disk)</vt:lpstr>
      <vt:lpstr>Disket (Floopy Disk)</vt:lpstr>
      <vt:lpstr>CD ROM </vt:lpstr>
      <vt:lpstr>CD yazıcılar (CD-RW REWRITER)</vt:lpstr>
      <vt:lpstr>ANAKART</vt:lpstr>
      <vt:lpstr>ANAKART</vt:lpstr>
      <vt:lpstr>PowerPoint Sunusu</vt:lpstr>
      <vt:lpstr>Genişleme Yuvaları</vt:lpstr>
      <vt:lpstr>İşlemci (C.P.U.- M.İ.B.) </vt:lpstr>
      <vt:lpstr>İşlemci (C.P.U) </vt:lpstr>
      <vt:lpstr>CPU</vt:lpstr>
      <vt:lpstr>PowerPoint Sunusu</vt:lpstr>
      <vt:lpstr>Bellek </vt:lpstr>
      <vt:lpstr>RAM BELLEK</vt:lpstr>
      <vt:lpstr>ROM BELLEK</vt:lpstr>
      <vt:lpstr>SES KARTI</vt:lpstr>
      <vt:lpstr>EKRAN KARTI</vt:lpstr>
      <vt:lpstr>PowerPoint Sunusu</vt:lpstr>
      <vt:lpstr>Güç Kaynağı</vt:lpstr>
      <vt:lpstr>Ethernet</vt:lpstr>
      <vt:lpstr>PowerPoint Sunusu</vt:lpstr>
      <vt:lpstr>Portlar</vt:lpstr>
      <vt:lpstr>BİLGİSAYAR YAZILIM</vt:lpstr>
      <vt:lpstr>Yazılım Nedir?</vt:lpstr>
      <vt:lpstr>Yazılım</vt:lpstr>
      <vt:lpstr>İşletim Sistemi</vt:lpstr>
      <vt:lpstr>Uygulama Yazılımları</vt:lpstr>
      <vt:lpstr>PowerPoint Sunusu</vt:lpstr>
      <vt:lpstr>PowerPoint Sunusu</vt:lpstr>
      <vt:lpstr>WINDOWS İŞLETİM SİSTEMİ</vt:lpstr>
      <vt:lpstr>WINDOWS İŞLETİM SİSTEMİ</vt:lpstr>
      <vt:lpstr>WINDOWS İŞLETİM SİSTEMİ</vt:lpstr>
      <vt:lpstr>WINDOWS İŞLETİM SİSTEMİ</vt:lpstr>
      <vt:lpstr>WINDOWS İŞLETİM SİSTEMİ</vt:lpstr>
      <vt:lpstr>WINDOWS İŞLETİM SİSTEMİ</vt:lpstr>
      <vt:lpstr>WINDOWS İŞLETİM SİSTEMİ</vt:lpstr>
    </vt:vector>
  </TitlesOfParts>
  <Company>Gef-Bote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DONANIMI</dc:title>
  <dc:creator>Sami Şahin</dc:creator>
  <dc:description>http://w3.gazi.edu.tr/~sami/BELTEK_CG6/BilgisayaraGiris.ppt</dc:description>
  <cp:lastModifiedBy>Omur GOKKUS</cp:lastModifiedBy>
  <cp:revision>142</cp:revision>
  <dcterms:created xsi:type="dcterms:W3CDTF">2004-09-27T14:09:07Z</dcterms:created>
  <dcterms:modified xsi:type="dcterms:W3CDTF">2019-10-14T06:43:17Z</dcterms:modified>
</cp:coreProperties>
</file>