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DCC04-F724-451B-9CDB-5234CAD20DE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D36A2-DEA9-4147-B100-46DB342B5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6EB7FE-73A4-49A5-AF5B-CD95926B7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80BD49B-74AF-46B0-91EB-25F04BD49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D3F0C0-EB88-4449-B392-77BD70A8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0AF2-6E8A-4B92-B84A-2E8DB440441A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D65FF6-8989-4B96-961C-23AEB727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B4533E-999E-456D-AACC-15B26A11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EBEF8C-C6D5-4ADF-8F95-7C4E8140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9F5BC66-D80F-4073-8FAB-BF303DA1A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B3C04A-F71F-4E3B-A174-D0F6E639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DB2-C0DE-4BA9-AB45-3FD4272BF3AB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B84168-DD53-440C-ABA6-01962895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0B1F94-A5EE-47A8-A827-FC65BD06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2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CAD3E1B-DFDC-4B31-AD96-BD337681A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F993F16-DD4A-43B4-BBAC-9FCC35D4E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BB0DFF-CFFC-43B1-9A27-DC1413F3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1456-A43E-46D5-B74D-151FF7AE405F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0A648A-B7C2-4EB0-8B49-4A3A749B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7BE367-D71B-4702-A94D-2B7156C4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9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0A1C3A-D996-41CD-B882-6F061C3A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573BAE-A2F8-42B2-B740-4F761B49F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194C88-0E8A-4621-BA11-4339277E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AA76-948F-40B3-9229-F2AB5DA8CC05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90E3BE-09DF-41B4-B6C3-C454D836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6B13FB-8493-48D3-AA5C-E80126CB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2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09C841-C8E1-4713-9071-0CD6CBB4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183A8E-31AD-4D8D-87FA-02A3C9CC2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90384B-0ACA-4F5F-8158-2C6C57CC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5502-0CEF-4323-A343-406CAFFE9CE2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1514B9-4C7D-4C38-8D1E-4685B6CC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146727-6CC0-49FB-B877-8D043884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6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275867-6866-47F2-9B71-061249DB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56DE29-50E8-4484-A54D-0DA9A820D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A35601-F1A2-4FC9-BF05-3382A3D22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DAE64A0-3DBF-4F8C-AC02-136637D9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9D49-F8AE-449E-9454-F881D84FF2E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4C1696F-B262-4C2B-BD6D-37B3AAE1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26A876-60A9-4219-A186-2A64B088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1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2309FF-4B4F-48D5-BC73-B561C757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B1571F-1C0B-4C9D-ADA2-5F9C523BB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2772B52-6C0B-471B-B192-F8AF6BBF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1A5EE5D-DB22-40AD-9C51-5E2E23C7B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F21B038-4FCD-4E69-BFE3-776C2DBA3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067FBF0-F8AC-48CA-8AFF-2A1EAFB6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044E-93E3-4188-B51E-879E1F3B2105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C89A932-61AE-4FFC-A242-5F195560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FCC691E-0449-46FC-8DFD-490033F6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683368-85EC-49E1-B11A-F6CA383D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558D29F-958A-470D-9425-2F55B049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72F7-B617-4960-84FF-71D3CBED3845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0FEC14A-ABF6-49D3-A181-81CBC734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063998F-07A1-4429-988A-D314C44F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0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8E62A54-A3E9-4811-BB59-9F2C7789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CDEE-B300-48EA-B918-BA1E845674B2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2D8F19E-A94D-4970-B268-74FA42B8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135E943-C1BD-4FA3-AB68-6A887544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5C854-3718-416B-B58B-8488D73E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2CED57-D3BC-4CFF-AD9B-C9EEA3B5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D01C000-221E-4403-8D14-342B86DE8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2948C7-ECFB-42A8-A68B-830452BD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13A4-C9BF-40E3-A462-76B19D397D79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6EAEE7-2F20-4488-A58A-A6356E26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F321258-CD18-44A1-8006-83E7A821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62DA8E-B40D-485D-8ACE-17026A9E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E2DE922-FBDF-41B0-853B-C184989C5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0744076-ED31-44C2-89F2-DDFA486C9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E509FE-6D26-48C8-97C2-849EEF51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31BC-3872-4568-91B2-64E5B7BA3417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373D17-F3A0-4A11-BB54-1BA1A492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A25A7D8-1005-4DD0-ACB1-B142121A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6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1AB8A48-2361-4117-B0C0-6BBFAED3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31371F-FF77-4EE2-930E-B5128132D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E949A7E-5BF0-4B19-A264-00EE62296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88307-7C3E-4357-812C-A765E758BD8E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6F3D4A-CDCC-4D2F-A765-9901D3CED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A0C5F4-B7D5-46A7-97A6-E2AA8A26F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7A70-AEE4-4DE5-B157-0D5784AD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8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demirezen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D435E01B-3849-43AF-BB87-8DD6DF1E0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8991"/>
            <a:ext cx="9144000" cy="2081834"/>
          </a:xfrm>
        </p:spPr>
        <p:txBody>
          <a:bodyPr>
            <a:normAutofit fontScale="85000" lnSpcReduction="20000"/>
          </a:bodyPr>
          <a:lstStyle/>
          <a:p>
            <a:endParaRPr lang="tr-TR" sz="1800" b="1" dirty="0"/>
          </a:p>
          <a:p>
            <a:r>
              <a:rPr lang="tr-TR" sz="1800" b="1" dirty="0"/>
              <a:t>Derya Aksu Demirezen</a:t>
            </a:r>
          </a:p>
          <a:p>
            <a:r>
              <a:rPr lang="tr-TR" sz="1800" b="1" dirty="0">
                <a:hlinkClick r:id="rId2"/>
              </a:rPr>
              <a:t>dademirezen@gmail.com</a:t>
            </a:r>
            <a:endParaRPr lang="tr-TR" sz="1800" b="1" dirty="0"/>
          </a:p>
          <a:p>
            <a:endParaRPr lang="tr-TR" sz="1800" b="1" dirty="0"/>
          </a:p>
          <a:p>
            <a:r>
              <a:rPr lang="tr-TR" sz="1800" b="1" dirty="0"/>
              <a:t>ÇEM 635</a:t>
            </a:r>
          </a:p>
          <a:p>
            <a:r>
              <a:rPr lang="en-US" sz="1800" b="1" dirty="0"/>
              <a:t>ENDÜSTRİYEL ATIK SU ARITIMINDA ELEKTROOKSİDASYON YÖNTEMLERİ</a:t>
            </a:r>
            <a:endParaRPr lang="tr-TR" sz="1800" b="1" dirty="0"/>
          </a:p>
          <a:p>
            <a:r>
              <a:rPr lang="tr-TR" sz="1800" b="1" dirty="0"/>
              <a:t>2019-2020 Güz Dönemi</a:t>
            </a:r>
          </a:p>
          <a:p>
            <a:endParaRPr lang="en-US" sz="1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B77EB9-CBD2-4F63-8104-F5E41B1C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77" y="257175"/>
            <a:ext cx="7269986" cy="382449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DEBE342-5716-441A-8BA5-E123CACD8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9"/>
            <a:ext cx="1487129" cy="1487129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6605622-528A-47D9-9CA2-0D2B7733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1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9B769-A305-4EBB-ABC7-BD77B32A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362"/>
          </a:xfrm>
        </p:spPr>
        <p:txBody>
          <a:bodyPr/>
          <a:lstStyle/>
          <a:p>
            <a:r>
              <a:rPr lang="tr-TR" b="1" dirty="0"/>
              <a:t>SONUÇ VE TARTIŞMA</a:t>
            </a:r>
            <a:endParaRPr lang="en-US" b="1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94F09D9-AA21-44F8-9C52-CBF02F4EE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485" y="3260035"/>
            <a:ext cx="4880676" cy="3359426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9D3E8B0-0518-4ED5-8FB8-3BF5D8B2F37B}"/>
              </a:ext>
            </a:extLst>
          </p:cNvPr>
          <p:cNvSpPr txBox="1"/>
          <p:nvPr/>
        </p:nvSpPr>
        <p:spPr>
          <a:xfrm>
            <a:off x="1046922" y="1323348"/>
            <a:ext cx="1009815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FF0000"/>
                </a:solidFill>
              </a:rPr>
              <a:t>Çözünmüş </a:t>
            </a:r>
            <a:r>
              <a:rPr lang="tr-TR" b="1" dirty="0" err="1">
                <a:solidFill>
                  <a:srgbClr val="FF0000"/>
                </a:solidFill>
              </a:rPr>
              <a:t>Oksije</a:t>
            </a:r>
            <a:r>
              <a:rPr lang="tr-TR" b="1" dirty="0">
                <a:solidFill>
                  <a:srgbClr val="FF0000"/>
                </a:solidFill>
              </a:rPr>
              <a:t> (DO)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/>
              <a:t>Elektroliz süresi artarken [DO] artıyor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/>
              <a:t>EF prosesi </a:t>
            </a:r>
            <a:r>
              <a:rPr lang="tr-TR" b="1" dirty="0"/>
              <a:t>dışarıdan O₂ verilmeden</a:t>
            </a:r>
            <a:r>
              <a:rPr lang="tr-TR" dirty="0"/>
              <a:t> gerçekleştirildiği için [DO] artışının sadece </a:t>
            </a:r>
            <a:r>
              <a:rPr lang="tr-TR" b="1" dirty="0" err="1"/>
              <a:t>anodik</a:t>
            </a:r>
            <a:r>
              <a:rPr lang="tr-TR" b="1" dirty="0"/>
              <a:t> reaksiyon </a:t>
            </a:r>
            <a:r>
              <a:rPr lang="tr-TR" dirty="0"/>
              <a:t>sonucu oluşmuştur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02D0A7E-68C5-4546-92FB-7E4D4278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4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7A8CC-9E90-4186-BFAD-E2480038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tr-TR" b="1" dirty="0"/>
              <a:t>SONUÇ VE TARTIŞMA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D71F52B-8B62-4EA8-A01B-5F92CA746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55" y="1909402"/>
            <a:ext cx="7572791" cy="272280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C6587B4-9A3E-49CF-83EF-753E56320A39}"/>
              </a:ext>
            </a:extLst>
          </p:cNvPr>
          <p:cNvSpPr txBox="1"/>
          <p:nvPr/>
        </p:nvSpPr>
        <p:spPr>
          <a:xfrm>
            <a:off x="7932119" y="1909402"/>
            <a:ext cx="4100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/>
              <a:t>H₂O₂ Seviyesi :  (90 dakika sonra)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b="1" dirty="0"/>
              <a:t>Modifiye edilmemiş : 38 mg /L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b="1" dirty="0"/>
              <a:t>Modifiye edilmiş       : 197.6 mg/L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49A345-EB7A-4E5F-B17A-4D5FC10C1197}"/>
              </a:ext>
            </a:extLst>
          </p:cNvPr>
          <p:cNvSpPr txBox="1"/>
          <p:nvPr/>
        </p:nvSpPr>
        <p:spPr>
          <a:xfrm>
            <a:off x="1033670" y="4471130"/>
            <a:ext cx="7889532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Modifikasyon ile daha yüksek </a:t>
            </a:r>
            <a:r>
              <a:rPr lang="tr-TR" b="1" u="sng" dirty="0"/>
              <a:t>H₂O₂  üretimi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Karbon siyahı katalitik aktivitesi sebebiyle </a:t>
            </a:r>
            <a:r>
              <a:rPr lang="tr-TR" b="1" dirty="0"/>
              <a:t>daha fazla </a:t>
            </a:r>
            <a:r>
              <a:rPr lang="tr-TR" b="1" u="sng" dirty="0"/>
              <a:t>O₂ indirgemesi</a:t>
            </a:r>
            <a:r>
              <a:rPr lang="tr-TR" u="sng" dirty="0"/>
              <a:t> 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PTFE, karbon siyahını grafit keçe üzerine bağlamıştır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Dahası </a:t>
            </a:r>
            <a:r>
              <a:rPr lang="tr-TR" b="1" dirty="0" err="1"/>
              <a:t>hidrofobik</a:t>
            </a:r>
            <a:r>
              <a:rPr lang="tr-TR" b="1" dirty="0"/>
              <a:t> yüzey </a:t>
            </a:r>
            <a:r>
              <a:rPr lang="tr-TR" dirty="0"/>
              <a:t>o</a:t>
            </a:r>
            <a:r>
              <a:rPr lang="tr-TR" b="1" dirty="0"/>
              <a:t>luşumunu</a:t>
            </a:r>
            <a:r>
              <a:rPr lang="tr-TR" dirty="0"/>
              <a:t> sağlanarak </a:t>
            </a:r>
            <a:r>
              <a:rPr lang="tr-TR" b="1" dirty="0"/>
              <a:t>daha fazla oksijen difüzyonunu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b="1" dirty="0"/>
              <a:t>Artan akım ile daha yüksek </a:t>
            </a:r>
            <a:r>
              <a:rPr lang="tr-TR" b="1" u="sng" dirty="0"/>
              <a:t>H₂O₂  üretimi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64E22C9-FE57-49CA-AB8C-9D2805DE8EB1}"/>
              </a:ext>
            </a:extLst>
          </p:cNvPr>
          <p:cNvSpPr txBox="1"/>
          <p:nvPr/>
        </p:nvSpPr>
        <p:spPr>
          <a:xfrm>
            <a:off x="1033670" y="1362436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FF0000"/>
                </a:solidFill>
              </a:rPr>
              <a:t>H₂O₂ Seviyesi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611ACCD-870F-4B92-90BB-08DC73D1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7A8CC-9E90-4186-BFAD-E2480038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tr-TR" b="1" dirty="0"/>
              <a:t>SONUÇ VE TARTIŞMA</a:t>
            </a:r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64E22C9-FE57-49CA-AB8C-9D2805DE8EB1}"/>
              </a:ext>
            </a:extLst>
          </p:cNvPr>
          <p:cNvSpPr txBox="1"/>
          <p:nvPr/>
        </p:nvSpPr>
        <p:spPr>
          <a:xfrm>
            <a:off x="1033670" y="1362436"/>
            <a:ext cx="10320130" cy="11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FF0000"/>
                </a:solidFill>
              </a:rPr>
              <a:t>Operasyonel Parametrelerin Etkisi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u="sng" dirty="0"/>
              <a:t>pH etkisi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176E9F4-2BA0-49BE-9811-5FFF5637D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07" y="2247899"/>
            <a:ext cx="5608154" cy="344262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82315B7-7781-4903-BA60-CE78BD6C34DC}"/>
              </a:ext>
            </a:extLst>
          </p:cNvPr>
          <p:cNvSpPr txBox="1"/>
          <p:nvPr/>
        </p:nvSpPr>
        <p:spPr>
          <a:xfrm>
            <a:off x="7606748" y="1641114"/>
            <a:ext cx="4181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/>
              <a:t>Artan pH :</a:t>
            </a:r>
            <a:r>
              <a:rPr lang="tr-TR" dirty="0"/>
              <a:t> H₂O₂ kendi kendine ayrışıyor ve çözeltideki iyonlaşan Fe azalıyor</a:t>
            </a:r>
          </a:p>
          <a:p>
            <a:endParaRPr lang="tr-TR" dirty="0"/>
          </a:p>
          <a:p>
            <a:r>
              <a:rPr lang="tr-TR" b="1" u="sng" dirty="0"/>
              <a:t>Azalan pH :</a:t>
            </a:r>
            <a:r>
              <a:rPr lang="tr-TR" dirty="0"/>
              <a:t> Yüksek H₂O₂ ve </a:t>
            </a:r>
            <a:r>
              <a:rPr lang="en-US" dirty="0"/>
              <a:t>°OH</a:t>
            </a:r>
            <a:r>
              <a:rPr lang="tr-TR" dirty="0"/>
              <a:t> oluşumu</a:t>
            </a:r>
          </a:p>
          <a:p>
            <a:endParaRPr lang="tr-TR" dirty="0"/>
          </a:p>
          <a:p>
            <a:r>
              <a:rPr lang="tr-TR" dirty="0"/>
              <a:t>Reaksiyon süresi optimum olarak 60 dakika olarak seçiliyor.</a:t>
            </a:r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96F0A2-1A2A-453A-89F5-5828FC8C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2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7A8CC-9E90-4186-BFAD-E2480038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tr-TR" b="1" dirty="0"/>
              <a:t>SONUÇ VE TARTIŞMA</a:t>
            </a:r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64E22C9-FE57-49CA-AB8C-9D2805DE8EB1}"/>
              </a:ext>
            </a:extLst>
          </p:cNvPr>
          <p:cNvSpPr txBox="1"/>
          <p:nvPr/>
        </p:nvSpPr>
        <p:spPr>
          <a:xfrm>
            <a:off x="1033670" y="1362436"/>
            <a:ext cx="10320130" cy="11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FF0000"/>
                </a:solidFill>
              </a:rPr>
              <a:t>Operasyonel Parametrelerin Etkisi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/>
              <a:t>pH etkisi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C19A2B5-A783-48D6-AB69-CBB784DD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99966"/>
            <a:ext cx="5486400" cy="1962609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A5025D6-C264-4EDA-A7F3-34AEDEA7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13</a:t>
            </a:fld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3FF1391-8521-4B22-8789-5A646B4FA6A8}"/>
              </a:ext>
            </a:extLst>
          </p:cNvPr>
          <p:cNvSpPr txBox="1"/>
          <p:nvPr/>
        </p:nvSpPr>
        <p:spPr>
          <a:xfrm>
            <a:off x="8136835" y="2519804"/>
            <a:ext cx="3841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pH ve iyonlaşan Fe arasındaki ilişki:</a:t>
            </a:r>
          </a:p>
          <a:p>
            <a:pPr marL="285750" indent="-285750">
              <a:buFontTx/>
              <a:buChar char="-"/>
            </a:pPr>
            <a:r>
              <a:rPr lang="tr-TR" dirty="0"/>
              <a:t>Artan pH ile iyonlaşan demir miktarı</a:t>
            </a:r>
          </a:p>
          <a:p>
            <a:r>
              <a:rPr lang="tr-TR" dirty="0"/>
              <a:t>azalıyor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4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7A8CC-9E90-4186-BFAD-E2480038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tr-TR" b="1" dirty="0"/>
              <a:t>SONUÇ VE TARTIŞMA</a:t>
            </a:r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64E22C9-FE57-49CA-AB8C-9D2805DE8EB1}"/>
              </a:ext>
            </a:extLst>
          </p:cNvPr>
          <p:cNvSpPr txBox="1"/>
          <p:nvPr/>
        </p:nvSpPr>
        <p:spPr>
          <a:xfrm>
            <a:off x="1033670" y="1362436"/>
            <a:ext cx="103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FF0000"/>
                </a:solidFill>
              </a:rPr>
              <a:t>Operasyonel Parametrelerin Etkisi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8CC7D85-8CC4-40AC-9EB6-E805C2585BAD}"/>
              </a:ext>
            </a:extLst>
          </p:cNvPr>
          <p:cNvSpPr txBox="1"/>
          <p:nvPr/>
        </p:nvSpPr>
        <p:spPr>
          <a:xfrm>
            <a:off x="1364972" y="1821994"/>
            <a:ext cx="96343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b="1" u="sng" dirty="0"/>
              <a:t>AMX başlangıç konsantrasyon etkisi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b="1" dirty="0"/>
          </a:p>
          <a:p>
            <a:r>
              <a:rPr lang="tr-TR" b="1" dirty="0"/>
              <a:t>Artan [AMX] </a:t>
            </a:r>
            <a:r>
              <a:rPr lang="tr-TR" b="1" u="sng" dirty="0">
                <a:solidFill>
                  <a:srgbClr val="FF0000"/>
                </a:solidFill>
              </a:rPr>
              <a:t>(Negatif Etki) </a:t>
            </a:r>
            <a:r>
              <a:rPr lang="tr-TR" b="1" dirty="0"/>
              <a:t>:</a:t>
            </a:r>
          </a:p>
          <a:p>
            <a:endParaRPr lang="tr-TR" dirty="0"/>
          </a:p>
          <a:p>
            <a:r>
              <a:rPr lang="tr-TR" dirty="0"/>
              <a:t>[</a:t>
            </a:r>
            <a:r>
              <a:rPr lang="tr-TR" dirty="0" err="1"/>
              <a:t>oksidant</a:t>
            </a:r>
            <a:r>
              <a:rPr lang="tr-TR" dirty="0"/>
              <a:t> ürünleri]/[AMX molekülleri] oranı azaldığı için giderim verimi azalıyor.</a:t>
            </a:r>
          </a:p>
          <a:p>
            <a:endParaRPr lang="tr-TR" dirty="0"/>
          </a:p>
          <a:p>
            <a:r>
              <a:rPr lang="tr-TR" dirty="0"/>
              <a:t>Oksidasyon ürünleri fazla [AMX molekülü] nü parçalayabilecek miktarda değil.</a:t>
            </a:r>
          </a:p>
          <a:p>
            <a:r>
              <a:rPr lang="tr-TR" dirty="0"/>
              <a:t>Degradasyon ara ürünleri de [AMX molekülü] ile hidroksil radikalleri ile yarışma içine girebilir. </a:t>
            </a:r>
          </a:p>
          <a:p>
            <a:endParaRPr lang="tr-TR" dirty="0"/>
          </a:p>
          <a:p>
            <a:r>
              <a:rPr lang="tr-TR" dirty="0"/>
              <a:t>Daha fazla </a:t>
            </a:r>
            <a:r>
              <a:rPr lang="en-US" dirty="0"/>
              <a:t>°OH </a:t>
            </a:r>
            <a:r>
              <a:rPr lang="tr-TR" dirty="0"/>
              <a:t>miktarı AMX ve degradasyon ara ürünleri için gerekiyor. 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b="1" u="sng" dirty="0" err="1"/>
              <a:t>Katalist</a:t>
            </a:r>
            <a:r>
              <a:rPr lang="tr-TR" b="1" u="sng" dirty="0"/>
              <a:t> Dozu Etkisi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b="1" dirty="0"/>
          </a:p>
          <a:p>
            <a:r>
              <a:rPr lang="tr-TR" b="1" dirty="0"/>
              <a:t>Artan </a:t>
            </a:r>
            <a:r>
              <a:rPr lang="tr-TR" b="1" dirty="0" err="1"/>
              <a:t>Katalist</a:t>
            </a:r>
            <a:r>
              <a:rPr lang="tr-TR" b="1" dirty="0"/>
              <a:t> Dozu </a:t>
            </a:r>
            <a:r>
              <a:rPr lang="tr-TR" b="1" u="sng" dirty="0">
                <a:solidFill>
                  <a:srgbClr val="FF0000"/>
                </a:solidFill>
              </a:rPr>
              <a:t>(Pozitif Etki)</a:t>
            </a:r>
            <a:r>
              <a:rPr lang="tr-TR" b="1" dirty="0"/>
              <a:t>: </a:t>
            </a:r>
          </a:p>
          <a:p>
            <a:r>
              <a:rPr lang="tr-TR" dirty="0"/>
              <a:t>Giderim verimi artıyor.</a:t>
            </a:r>
          </a:p>
          <a:p>
            <a:r>
              <a:rPr lang="tr-TR" dirty="0" err="1"/>
              <a:t>Katalist</a:t>
            </a:r>
            <a:r>
              <a:rPr lang="tr-TR" dirty="0"/>
              <a:t> artışı ile artan aktif alanlar sonucunda daha fazla </a:t>
            </a:r>
            <a:r>
              <a:rPr lang="en-US" dirty="0"/>
              <a:t>°OH </a:t>
            </a:r>
            <a:r>
              <a:rPr lang="tr-TR" dirty="0"/>
              <a:t>oluşuyor.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F65FEFB-0634-4FE3-846F-812BF00B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7A8CC-9E90-4186-BFAD-E2480038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tr-TR" b="1" dirty="0"/>
              <a:t>RESULTS AND DISCUSSION</a:t>
            </a:r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64E22C9-FE57-49CA-AB8C-9D2805DE8EB1}"/>
              </a:ext>
            </a:extLst>
          </p:cNvPr>
          <p:cNvSpPr txBox="1"/>
          <p:nvPr/>
        </p:nvSpPr>
        <p:spPr>
          <a:xfrm>
            <a:off x="1033670" y="1362436"/>
            <a:ext cx="103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FF0000"/>
                </a:solidFill>
              </a:rPr>
              <a:t>Operasyonel Parametrelerin Etkisi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8CC7D85-8CC4-40AC-9EB6-E805C2585BAD}"/>
              </a:ext>
            </a:extLst>
          </p:cNvPr>
          <p:cNvSpPr txBox="1"/>
          <p:nvPr/>
        </p:nvSpPr>
        <p:spPr>
          <a:xfrm>
            <a:off x="1191038" y="1821994"/>
            <a:ext cx="100053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b="1" u="sng" dirty="0"/>
              <a:t>Akım Etkisi </a:t>
            </a:r>
            <a:r>
              <a:rPr lang="tr-TR" dirty="0"/>
              <a:t>Katot yüzeyinde yüksek oranda H₂O₂ oluşumu verilen akıma bağlıdır.</a:t>
            </a:r>
          </a:p>
          <a:p>
            <a:endParaRPr lang="tr-TR" dirty="0"/>
          </a:p>
          <a:p>
            <a:r>
              <a:rPr lang="tr-TR" b="1" dirty="0"/>
              <a:t>Artan Akım </a:t>
            </a:r>
            <a:r>
              <a:rPr lang="tr-TR" b="1" u="sng" dirty="0">
                <a:solidFill>
                  <a:srgbClr val="FF0000"/>
                </a:solidFill>
              </a:rPr>
              <a:t>(Pozitif Etki)</a:t>
            </a:r>
            <a:r>
              <a:rPr lang="tr-TR" b="1" dirty="0"/>
              <a:t> :</a:t>
            </a:r>
          </a:p>
          <a:p>
            <a:r>
              <a:rPr lang="en-US" dirty="0"/>
              <a:t>60–300 mA </a:t>
            </a:r>
            <a:r>
              <a:rPr lang="tr-TR" dirty="0"/>
              <a:t>arasındaki verilen akımın </a:t>
            </a:r>
            <a:r>
              <a:rPr lang="en-US" dirty="0"/>
              <a:t>AMX</a:t>
            </a:r>
            <a:r>
              <a:rPr lang="tr-TR" dirty="0"/>
              <a:t> degradasyonu üzerindeki denenmiş, yüksek akım yoğunluğunda AMX giderim veriminin arttığı görülmüştür.</a:t>
            </a:r>
          </a:p>
          <a:p>
            <a:endParaRPr lang="tr-TR" dirty="0"/>
          </a:p>
          <a:p>
            <a:r>
              <a:rPr lang="tr-TR" dirty="0"/>
              <a:t>Artan akım yoğunluğu yüksek H₂O₂  ve </a:t>
            </a:r>
            <a:r>
              <a:rPr lang="en-US" dirty="0"/>
              <a:t>°OH</a:t>
            </a:r>
            <a:r>
              <a:rPr lang="tr-TR" dirty="0"/>
              <a:t> oluşumunu sağlamaktadır.</a:t>
            </a:r>
          </a:p>
          <a:p>
            <a:r>
              <a:rPr lang="tr-TR" dirty="0"/>
              <a:t>Aynı zamanda katot üzerinde Fe⁺³ indirgenmesi ile oluşan Fe⁺² artarak AMX giderimini artırmıştır.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b="1" u="sng" dirty="0"/>
              <a:t>Elektrotlar Arası Mesafe</a:t>
            </a:r>
          </a:p>
          <a:p>
            <a:endParaRPr lang="tr-TR" dirty="0"/>
          </a:p>
          <a:p>
            <a:r>
              <a:rPr lang="tr-TR" b="1" dirty="0"/>
              <a:t>Artan elektrot arası mesafe </a:t>
            </a:r>
            <a:r>
              <a:rPr lang="tr-TR" b="1" u="sng" dirty="0">
                <a:solidFill>
                  <a:srgbClr val="FF0000"/>
                </a:solidFill>
              </a:rPr>
              <a:t>(Negatif Etki) </a:t>
            </a:r>
            <a:r>
              <a:rPr lang="tr-TR" b="1" dirty="0"/>
              <a:t>:</a:t>
            </a:r>
          </a:p>
          <a:p>
            <a:r>
              <a:rPr lang="en-US" dirty="0"/>
              <a:t>1 </a:t>
            </a:r>
            <a:r>
              <a:rPr lang="tr-TR" dirty="0"/>
              <a:t>den</a:t>
            </a:r>
            <a:r>
              <a:rPr lang="en-US" dirty="0"/>
              <a:t> 3 cm</a:t>
            </a:r>
            <a:r>
              <a:rPr lang="tr-TR" dirty="0"/>
              <a:t>’ ye çıkan mesafe ile keskin bir giderim düşüşü gözlenmiştir.</a:t>
            </a:r>
          </a:p>
          <a:p>
            <a:r>
              <a:rPr lang="tr-TR" dirty="0"/>
              <a:t>Bunun sebebi daha az Fe⁺² iyonunun </a:t>
            </a:r>
            <a:r>
              <a:rPr lang="tr-TR" dirty="0" err="1"/>
              <a:t>katota</a:t>
            </a:r>
            <a:r>
              <a:rPr lang="tr-TR" dirty="0"/>
              <a:t> taşınması ve daha az Fe⁺³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Fe⁺² ye indirmesi ve dolayısıyla</a:t>
            </a:r>
          </a:p>
          <a:p>
            <a:r>
              <a:rPr lang="tr-TR" dirty="0"/>
              <a:t>daha az </a:t>
            </a:r>
            <a:r>
              <a:rPr lang="en-US" dirty="0"/>
              <a:t>°OH</a:t>
            </a:r>
            <a:r>
              <a:rPr lang="tr-TR" dirty="0"/>
              <a:t> oluşumu</a:t>
            </a:r>
          </a:p>
          <a:p>
            <a:endParaRPr lang="tr-TR" b="1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8E41D24-E154-41D7-8166-B91821A0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7A8CC-9E90-4186-BFAD-E2480038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tr-TR" b="1" dirty="0"/>
              <a:t>RESULTS AND DISCUSSION</a:t>
            </a:r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64E22C9-FE57-49CA-AB8C-9D2805DE8EB1}"/>
              </a:ext>
            </a:extLst>
          </p:cNvPr>
          <p:cNvSpPr txBox="1"/>
          <p:nvPr/>
        </p:nvSpPr>
        <p:spPr>
          <a:xfrm>
            <a:off x="935935" y="1272210"/>
            <a:ext cx="103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FF0000"/>
                </a:solidFill>
              </a:rPr>
              <a:t>Katalizin Tekrarlı Kullanımı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8CC7D85-8CC4-40AC-9EB6-E805C2585BAD}"/>
              </a:ext>
            </a:extLst>
          </p:cNvPr>
          <p:cNvSpPr txBox="1"/>
          <p:nvPr/>
        </p:nvSpPr>
        <p:spPr>
          <a:xfrm>
            <a:off x="992689" y="1731804"/>
            <a:ext cx="6281531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/>
              <a:t>8 tekrarlı kullanım gerçekleştirilmiştir. Her kullanım sonrasında dışarıdan uygulanan manyetik alan ile </a:t>
            </a:r>
            <a:r>
              <a:rPr lang="tr-TR" dirty="0" err="1"/>
              <a:t>katalist</a:t>
            </a:r>
            <a:r>
              <a:rPr lang="tr-TR" dirty="0"/>
              <a:t> toplanmış, </a:t>
            </a:r>
            <a:r>
              <a:rPr lang="tr-TR" dirty="0" err="1"/>
              <a:t>deionize</a:t>
            </a:r>
            <a:r>
              <a:rPr lang="tr-TR" dirty="0"/>
              <a:t> su ile yıkanıp kurutularak kullanılmıştır.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/>
              <a:t>8 tekrarlı kullanım sonucunda </a:t>
            </a:r>
            <a:r>
              <a:rPr lang="en-US" dirty="0"/>
              <a:t>nano-Fe3O4</a:t>
            </a:r>
            <a:r>
              <a:rPr lang="tr-TR" dirty="0"/>
              <a:t>’ün giderim verim </a:t>
            </a:r>
            <a:r>
              <a:rPr lang="en-US" dirty="0"/>
              <a:t> </a:t>
            </a:r>
            <a:r>
              <a:rPr lang="tr-TR" dirty="0"/>
              <a:t>%10 azalmıştır.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E4B90E9-ED65-42ED-94E2-608AEAA11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20" y="1801521"/>
            <a:ext cx="4703650" cy="3220726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54C3EB0-01B2-4125-B1AE-BF72A8B5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2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7A8CC-9E90-4186-BFAD-E2480038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tr-TR" b="1" dirty="0"/>
              <a:t>RESULTS AND DISCUSSION</a:t>
            </a:r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64E22C9-FE57-49CA-AB8C-9D2805DE8EB1}"/>
              </a:ext>
            </a:extLst>
          </p:cNvPr>
          <p:cNvSpPr txBox="1"/>
          <p:nvPr/>
        </p:nvSpPr>
        <p:spPr>
          <a:xfrm>
            <a:off x="935935" y="1272210"/>
            <a:ext cx="103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>
                <a:solidFill>
                  <a:srgbClr val="FF0000"/>
                </a:solidFill>
              </a:rPr>
              <a:t>Elektrofenton</a:t>
            </a:r>
            <a:r>
              <a:rPr lang="tr-TR" b="1" dirty="0">
                <a:solidFill>
                  <a:srgbClr val="FF0000"/>
                </a:solidFill>
              </a:rPr>
              <a:t> Prosesinin Optimizasyonu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8CC7D85-8CC4-40AC-9EB6-E805C2585BAD}"/>
              </a:ext>
            </a:extLst>
          </p:cNvPr>
          <p:cNvSpPr txBox="1"/>
          <p:nvPr/>
        </p:nvSpPr>
        <p:spPr>
          <a:xfrm>
            <a:off x="992689" y="1731804"/>
            <a:ext cx="53285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Elekto</a:t>
            </a:r>
            <a:r>
              <a:rPr lang="tr-TR" dirty="0"/>
              <a:t>-Fenton prosesinin ekonomiklik analizi kapsamında minimum akım ile maksimum giderim verimi ilişkisinden enerji tüketimi</a:t>
            </a:r>
            <a:r>
              <a:rPr lang="en-US" dirty="0"/>
              <a:t> (EEC (kWh/m3)</a:t>
            </a:r>
            <a:r>
              <a:rPr lang="tr-TR" dirty="0"/>
              <a:t> hesaplanmıştır. </a:t>
            </a:r>
            <a:r>
              <a:rPr lang="en-US" dirty="0"/>
              <a:t> 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U </a:t>
            </a:r>
            <a:r>
              <a:rPr lang="tr-TR" dirty="0"/>
              <a:t>voltaj</a:t>
            </a:r>
            <a:r>
              <a:rPr lang="en-US" dirty="0"/>
              <a:t>(v),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tr-TR" dirty="0"/>
              <a:t>akım</a:t>
            </a:r>
            <a:r>
              <a:rPr lang="en-US" dirty="0"/>
              <a:t>(A), t </a:t>
            </a:r>
            <a:r>
              <a:rPr lang="tr-TR" dirty="0"/>
              <a:t>reaksiyon süresi</a:t>
            </a:r>
            <a:r>
              <a:rPr lang="en-US" dirty="0"/>
              <a:t> (h), and </a:t>
            </a:r>
            <a:r>
              <a:rPr lang="tr-TR" dirty="0"/>
              <a:t>V</a:t>
            </a:r>
            <a:r>
              <a:rPr lang="en-US" dirty="0"/>
              <a:t> </a:t>
            </a:r>
            <a:r>
              <a:rPr lang="tr-TR" dirty="0"/>
              <a:t>çözelti hacmi</a:t>
            </a:r>
            <a:r>
              <a:rPr lang="en-US" dirty="0"/>
              <a:t> (m3). </a:t>
            </a:r>
            <a:endParaRPr lang="tr-TR" dirty="0"/>
          </a:p>
          <a:p>
            <a:endParaRPr lang="tr-TR" dirty="0"/>
          </a:p>
          <a:p>
            <a:pPr marL="285750" indent="-285750">
              <a:buFontTx/>
              <a:buChar char="-"/>
            </a:pPr>
            <a:r>
              <a:rPr lang="tr-TR" dirty="0"/>
              <a:t>Optimum ortam koşulları ile maksimum giderim ortam koşulları kıyaslaması : </a:t>
            </a:r>
          </a:p>
          <a:p>
            <a:pPr marL="742950" lvl="1" indent="-285750">
              <a:buFontTx/>
              <a:buChar char="-"/>
            </a:pPr>
            <a:r>
              <a:rPr lang="tr-TR" dirty="0"/>
              <a:t>Enerji tüketimi 10 kat daha </a:t>
            </a:r>
          </a:p>
          <a:p>
            <a:pPr marL="742950" lvl="1" indent="-285750">
              <a:buFontTx/>
              <a:buChar char="-"/>
            </a:pPr>
            <a:r>
              <a:rPr lang="tr-TR" dirty="0"/>
              <a:t>Giderim verimi  %9 daha az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A010B52-5D89-454F-BD2A-EBD5A377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08506"/>
            <a:ext cx="5604841" cy="32422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2685A72-0441-48EC-B62B-EB8F9F46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820" y="2908754"/>
            <a:ext cx="1623223" cy="60256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F3F15E4-30BC-48F4-88C4-8244307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5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7A8CC-9E90-4186-BFAD-E2480038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tr-TR" b="1" dirty="0"/>
              <a:t>RESULTS AND DISCUSSION</a:t>
            </a:r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64E22C9-FE57-49CA-AB8C-9D2805DE8EB1}"/>
              </a:ext>
            </a:extLst>
          </p:cNvPr>
          <p:cNvSpPr txBox="1"/>
          <p:nvPr/>
        </p:nvSpPr>
        <p:spPr>
          <a:xfrm>
            <a:off x="935935" y="1272210"/>
            <a:ext cx="103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>
                <a:solidFill>
                  <a:srgbClr val="FF0000"/>
                </a:solidFill>
              </a:rPr>
              <a:t>Degredasyon</a:t>
            </a:r>
            <a:r>
              <a:rPr lang="tr-TR" b="1" dirty="0">
                <a:solidFill>
                  <a:srgbClr val="FF0000"/>
                </a:solidFill>
              </a:rPr>
              <a:t> Ürünleri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8CC7D85-8CC4-40AC-9EB6-E805C2585BAD}"/>
              </a:ext>
            </a:extLst>
          </p:cNvPr>
          <p:cNvSpPr txBox="1"/>
          <p:nvPr/>
        </p:nvSpPr>
        <p:spPr>
          <a:xfrm>
            <a:off x="1297489" y="5113499"/>
            <a:ext cx="10320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GC-</a:t>
            </a:r>
            <a:r>
              <a:rPr lang="tr-TR" b="1" dirty="0" err="1"/>
              <a:t>KütleAnalizi</a:t>
            </a:r>
            <a:r>
              <a:rPr lang="en-US" b="1" dirty="0"/>
              <a:t> </a:t>
            </a:r>
            <a:r>
              <a:rPr lang="tr-TR" b="1" dirty="0"/>
              <a:t>: </a:t>
            </a:r>
            <a:r>
              <a:rPr lang="tr-TR" dirty="0"/>
              <a:t>O</a:t>
            </a:r>
            <a:r>
              <a:rPr lang="en-US" dirty="0" err="1"/>
              <a:t>xali</a:t>
            </a:r>
            <a:r>
              <a:rPr lang="tr-TR" dirty="0"/>
              <a:t>k</a:t>
            </a:r>
            <a:r>
              <a:rPr lang="en-US" dirty="0"/>
              <a:t> </a:t>
            </a:r>
            <a:r>
              <a:rPr lang="tr-TR" dirty="0"/>
              <a:t>asit</a:t>
            </a:r>
            <a:r>
              <a:rPr lang="en-US" dirty="0"/>
              <a:t>, </a:t>
            </a:r>
            <a:r>
              <a:rPr lang="tr-TR" dirty="0"/>
              <a:t>M</a:t>
            </a:r>
            <a:r>
              <a:rPr lang="en-US" dirty="0" err="1"/>
              <a:t>alei</a:t>
            </a:r>
            <a:r>
              <a:rPr lang="tr-TR" dirty="0"/>
              <a:t>k</a:t>
            </a:r>
            <a:r>
              <a:rPr lang="en-US" dirty="0"/>
              <a:t> a</a:t>
            </a:r>
            <a:r>
              <a:rPr lang="tr-TR" dirty="0"/>
              <a:t>sit</a:t>
            </a:r>
            <a:r>
              <a:rPr lang="en-US" dirty="0"/>
              <a:t>, </a:t>
            </a:r>
            <a:r>
              <a:rPr lang="tr-TR" dirty="0"/>
              <a:t>As</a:t>
            </a:r>
            <a:r>
              <a:rPr lang="en-US" dirty="0" err="1"/>
              <a:t>eti</a:t>
            </a:r>
            <a:r>
              <a:rPr lang="tr-TR" dirty="0"/>
              <a:t>k</a:t>
            </a:r>
            <a:r>
              <a:rPr lang="en-US" dirty="0"/>
              <a:t> </a:t>
            </a:r>
            <a:r>
              <a:rPr lang="tr-TR" dirty="0"/>
              <a:t>As</a:t>
            </a:r>
            <a:r>
              <a:rPr lang="en-US" dirty="0" err="1"/>
              <a:t>i</a:t>
            </a:r>
            <a:r>
              <a:rPr lang="tr-TR" dirty="0"/>
              <a:t>t</a:t>
            </a:r>
            <a:r>
              <a:rPr lang="en-US" dirty="0"/>
              <a:t>, </a:t>
            </a:r>
            <a:r>
              <a:rPr lang="tr-TR" dirty="0"/>
              <a:t>S</a:t>
            </a:r>
            <a:r>
              <a:rPr lang="en-US" dirty="0" err="1"/>
              <a:t>uccini</a:t>
            </a:r>
            <a:r>
              <a:rPr lang="tr-TR" dirty="0"/>
              <a:t>k</a:t>
            </a:r>
            <a:r>
              <a:rPr lang="en-US" dirty="0"/>
              <a:t> </a:t>
            </a:r>
            <a:r>
              <a:rPr lang="tr-TR" dirty="0"/>
              <a:t>Asit</a:t>
            </a:r>
            <a:r>
              <a:rPr lang="en-US" dirty="0"/>
              <a:t>, </a:t>
            </a:r>
            <a:r>
              <a:rPr lang="tr-TR" dirty="0"/>
              <a:t>M</a:t>
            </a:r>
            <a:r>
              <a:rPr lang="en-US" dirty="0" err="1"/>
              <a:t>ali</a:t>
            </a:r>
            <a:r>
              <a:rPr lang="tr-TR" dirty="0"/>
              <a:t>k</a:t>
            </a:r>
            <a:r>
              <a:rPr lang="en-US" dirty="0"/>
              <a:t> </a:t>
            </a:r>
            <a:r>
              <a:rPr lang="tr-TR" dirty="0"/>
              <a:t>As</a:t>
            </a:r>
            <a:r>
              <a:rPr lang="en-US" dirty="0" err="1"/>
              <a:t>i</a:t>
            </a:r>
            <a:r>
              <a:rPr lang="tr-TR" dirty="0"/>
              <a:t>t</a:t>
            </a:r>
            <a:r>
              <a:rPr lang="en-US" dirty="0"/>
              <a:t>, </a:t>
            </a:r>
            <a:r>
              <a:rPr lang="tr-TR" dirty="0"/>
              <a:t>F</a:t>
            </a:r>
            <a:r>
              <a:rPr lang="en-US" dirty="0" err="1"/>
              <a:t>ormi</a:t>
            </a:r>
            <a:r>
              <a:rPr lang="tr-TR" dirty="0"/>
              <a:t>k Asit</a:t>
            </a:r>
            <a:r>
              <a:rPr lang="en-US" dirty="0"/>
              <a:t> </a:t>
            </a:r>
            <a:r>
              <a:rPr lang="tr-TR" dirty="0"/>
              <a:t>olası AMX degradasyon ürünleri</a:t>
            </a:r>
          </a:p>
          <a:p>
            <a:r>
              <a:rPr lang="en-US" dirty="0"/>
              <a:t>AMX</a:t>
            </a:r>
            <a:r>
              <a:rPr lang="tr-TR" dirty="0"/>
              <a:t> hidrolize oluyor. Sonra </a:t>
            </a:r>
            <a:r>
              <a:rPr lang="en-US" dirty="0"/>
              <a:t>β- lactam </a:t>
            </a:r>
            <a:r>
              <a:rPr lang="tr-TR" dirty="0"/>
              <a:t>halkası açılıyor ve karboksilik asitler (mono ve </a:t>
            </a:r>
            <a:r>
              <a:rPr lang="tr-TR" dirty="0" err="1"/>
              <a:t>poli</a:t>
            </a:r>
            <a:r>
              <a:rPr lang="tr-TR" dirty="0"/>
              <a:t> asitler) oluşuyor.</a:t>
            </a:r>
          </a:p>
          <a:p>
            <a:r>
              <a:rPr lang="tr-TR" dirty="0"/>
              <a:t>En son karboksilik asitler </a:t>
            </a:r>
            <a:r>
              <a:rPr lang="en-US" dirty="0"/>
              <a:t>CO₂ </a:t>
            </a:r>
            <a:r>
              <a:rPr lang="tr-TR" dirty="0"/>
              <a:t>ve</a:t>
            </a:r>
            <a:r>
              <a:rPr lang="en-US" dirty="0"/>
              <a:t> H₂O</a:t>
            </a:r>
            <a:r>
              <a:rPr lang="tr-TR" dirty="0"/>
              <a:t> ye mineralleşiyor.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A12D0BD-0A77-4163-8D5E-9BB0E8156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41" y="1762842"/>
            <a:ext cx="10873981" cy="3113958"/>
          </a:xfrm>
          <a:prstGeom prst="rect">
            <a:avLst/>
          </a:prstGeom>
        </p:spPr>
      </p:pic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4AF3A994-F745-4294-B460-41DDC16E9332}"/>
              </a:ext>
            </a:extLst>
          </p:cNvPr>
          <p:cNvCxnSpPr>
            <a:cxnSpLocks/>
          </p:cNvCxnSpPr>
          <p:nvPr/>
        </p:nvCxnSpPr>
        <p:spPr>
          <a:xfrm flipV="1">
            <a:off x="2490280" y="2239157"/>
            <a:ext cx="291830" cy="309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1C95C1A-D4C4-4085-BEB3-4A8617C66CCC}"/>
              </a:ext>
            </a:extLst>
          </p:cNvPr>
          <p:cNvSpPr/>
          <p:nvPr/>
        </p:nvSpPr>
        <p:spPr>
          <a:xfrm>
            <a:off x="4367719" y="1964987"/>
            <a:ext cx="282102" cy="16718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68BFE8-4928-4D33-8C42-0A5B4E2E390A}"/>
              </a:ext>
            </a:extLst>
          </p:cNvPr>
          <p:cNvSpPr/>
          <p:nvPr/>
        </p:nvSpPr>
        <p:spPr>
          <a:xfrm>
            <a:off x="3829456" y="3450251"/>
            <a:ext cx="282102" cy="16718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98179D-BE4E-4A28-B920-9D1CFE9FF64D}"/>
              </a:ext>
            </a:extLst>
          </p:cNvPr>
          <p:cNvSpPr/>
          <p:nvPr/>
        </p:nvSpPr>
        <p:spPr>
          <a:xfrm>
            <a:off x="2421633" y="3667662"/>
            <a:ext cx="282102" cy="16718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E5C26D-51D4-468E-841E-AE5F96EDC7CB}"/>
              </a:ext>
            </a:extLst>
          </p:cNvPr>
          <p:cNvSpPr/>
          <p:nvPr/>
        </p:nvSpPr>
        <p:spPr>
          <a:xfrm>
            <a:off x="2482174" y="3894800"/>
            <a:ext cx="282102" cy="16718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71B61FA-AA15-4D55-AD91-FB710C42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03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706D64-A8B0-4E5C-9281-50DECFEF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SONUÇLAR</a:t>
            </a:r>
            <a:endParaRPr lang="en-US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ACD4B4-7A92-444F-92D9-804460FE7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70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En önemli can alıcı noktası : Dışarıdan havalandırma olmadan </a:t>
            </a:r>
            <a:r>
              <a:rPr lang="tr-TR" sz="2400" dirty="0"/>
              <a:t>AMX degradasyonunu heterojen elektro-fenton ile yapmak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Katodun basit kimyasal metot ile </a:t>
            </a:r>
            <a:r>
              <a:rPr lang="tr-TR" sz="2400" b="1" dirty="0"/>
              <a:t>modifiye edilerek </a:t>
            </a:r>
            <a:r>
              <a:rPr lang="tr-TR" sz="2400" dirty="0"/>
              <a:t>yüksek giderim verimi elde etmek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% 98 AMX giderimi </a:t>
            </a:r>
            <a:r>
              <a:rPr lang="tr-TR" sz="2400" b="1" dirty="0"/>
              <a:t>degradasyon mekanizması </a:t>
            </a:r>
            <a:r>
              <a:rPr lang="tr-TR" sz="2400" dirty="0"/>
              <a:t>ile sağlamak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tr-TR" sz="2400" b="1" dirty="0"/>
              <a:t>Düşük maliyetli ve verimli proses, tekrar kullanımlı malzeme</a:t>
            </a:r>
            <a:r>
              <a:rPr lang="tr-TR" sz="2400" dirty="0"/>
              <a:t> ile </a:t>
            </a:r>
            <a:r>
              <a:rPr lang="tr-TR" sz="2400" dirty="0" err="1"/>
              <a:t>operasyonel</a:t>
            </a:r>
            <a:r>
              <a:rPr lang="tr-TR" sz="2400" dirty="0"/>
              <a:t> masrafların düşürülmesi</a:t>
            </a:r>
            <a:endParaRPr lang="en-US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684C22B-FDF9-4CD7-88A9-D5D1E807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0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3319DA-95B9-4407-8AE5-958B65A9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r>
              <a:rPr lang="tr-TR" b="1" dirty="0"/>
              <a:t>ÖZET</a:t>
            </a:r>
            <a:endParaRPr lang="en-US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40CF9E-A0F5-4C34-917A-2ECCE697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904"/>
            <a:ext cx="10515600" cy="52360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tr-TR" dirty="0"/>
              <a:t>Heterojen</a:t>
            </a:r>
            <a:r>
              <a:rPr lang="en-US" dirty="0"/>
              <a:t> electro-Fenton</a:t>
            </a:r>
            <a:r>
              <a:rPr lang="tr-TR" dirty="0"/>
              <a:t> ile</a:t>
            </a:r>
            <a:r>
              <a:rPr lang="en-US" dirty="0"/>
              <a:t> </a:t>
            </a:r>
            <a:r>
              <a:rPr lang="tr-TR" b="1" dirty="0"/>
              <a:t>dışarıdan havalandırma olmadan </a:t>
            </a:r>
            <a:r>
              <a:rPr lang="tr-TR" dirty="0"/>
              <a:t>Amoxicillin (AMX) degradasyonu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H</a:t>
            </a:r>
            <a:r>
              <a:rPr lang="tr-TR" dirty="0"/>
              <a:t>₂</a:t>
            </a:r>
            <a:r>
              <a:rPr lang="en-US" dirty="0"/>
              <a:t>O</a:t>
            </a:r>
            <a:r>
              <a:rPr lang="tr-TR" dirty="0"/>
              <a:t>₂ üretimini artırmak için </a:t>
            </a:r>
            <a:r>
              <a:rPr lang="tr-TR" b="1" dirty="0"/>
              <a:t>karbon siyahı (is karası) ve </a:t>
            </a:r>
            <a:r>
              <a:rPr lang="en-US" b="1" dirty="0" err="1"/>
              <a:t>polytetrafluoroethylen</a:t>
            </a:r>
            <a:r>
              <a:rPr lang="en-US" b="1" dirty="0"/>
              <a:t> (PTFE)</a:t>
            </a:r>
            <a:r>
              <a:rPr lang="tr-TR" b="1" dirty="0"/>
              <a:t> </a:t>
            </a:r>
            <a:r>
              <a:rPr lang="tr-TR" dirty="0"/>
              <a:t>ile modifiye edilmiş g</a:t>
            </a:r>
            <a:r>
              <a:rPr lang="en-US" dirty="0"/>
              <a:t>ra</a:t>
            </a:r>
            <a:r>
              <a:rPr lang="tr-TR" dirty="0"/>
              <a:t>fit keçe katodu </a:t>
            </a:r>
          </a:p>
          <a:p>
            <a:pPr marL="0" indent="0">
              <a:buNone/>
            </a:pPr>
            <a:r>
              <a:rPr lang="en-US" dirty="0"/>
              <a:t>3.</a:t>
            </a:r>
            <a:r>
              <a:rPr lang="tr-TR" dirty="0"/>
              <a:t> keçe katodun modifikasyonu ile </a:t>
            </a:r>
            <a:r>
              <a:rPr lang="en-US" dirty="0"/>
              <a:t>H</a:t>
            </a:r>
            <a:r>
              <a:rPr lang="tr-TR" dirty="0"/>
              <a:t>₂</a:t>
            </a:r>
            <a:r>
              <a:rPr lang="en-US" dirty="0"/>
              <a:t>O</a:t>
            </a:r>
            <a:r>
              <a:rPr lang="tr-TR" dirty="0"/>
              <a:t>₂ üretiminde yaklaşık 5.2 kat artış</a:t>
            </a:r>
          </a:p>
          <a:p>
            <a:pPr marL="0" indent="0">
              <a:buNone/>
            </a:pPr>
            <a:r>
              <a:rPr lang="tr-TR" dirty="0"/>
              <a:t>4.</a:t>
            </a:r>
            <a:r>
              <a:rPr lang="en-US" dirty="0"/>
              <a:t> </a:t>
            </a:r>
            <a:r>
              <a:rPr lang="en-US" dirty="0" err="1"/>
              <a:t>nano-Fe₃O</a:t>
            </a:r>
            <a:r>
              <a:rPr lang="en-US" dirty="0"/>
              <a:t>₄ </a:t>
            </a:r>
            <a:r>
              <a:rPr lang="tr-TR" dirty="0"/>
              <a:t>sentezi ve karakterizasyonu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5. Optimum koşullar altında </a:t>
            </a:r>
            <a:r>
              <a:rPr lang="en-US" dirty="0"/>
              <a:t>:  </a:t>
            </a:r>
            <a:r>
              <a:rPr lang="tr-TR" b="1" dirty="0"/>
              <a:t>Giderim Verimi </a:t>
            </a:r>
            <a:r>
              <a:rPr lang="en-US" b="1" dirty="0"/>
              <a:t>% 98.2</a:t>
            </a:r>
          </a:p>
          <a:p>
            <a:pPr marL="0" indent="0">
              <a:buNone/>
            </a:pPr>
            <a:r>
              <a:rPr lang="tr-TR" dirty="0"/>
              <a:t>6. nano-</a:t>
            </a:r>
            <a:r>
              <a:rPr lang="en-US" dirty="0" err="1"/>
              <a:t>Fe₃O</a:t>
            </a:r>
            <a:r>
              <a:rPr lang="en-US" dirty="0"/>
              <a:t>₄</a:t>
            </a:r>
            <a:r>
              <a:rPr lang="tr-TR" dirty="0"/>
              <a:t> tekrar kullanımı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7. </a:t>
            </a:r>
            <a:r>
              <a:rPr lang="en-US" dirty="0"/>
              <a:t>Box-Behnken design and ANOVA </a:t>
            </a:r>
            <a:r>
              <a:rPr lang="tr-TR" dirty="0"/>
              <a:t>analizi</a:t>
            </a:r>
            <a:endParaRPr lang="en-US" dirty="0"/>
          </a:p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82341FD-0780-4B38-A3D8-D915C4DD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2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F0EF6F-E8E8-4D55-A27B-BF4279DD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/>
          <a:lstStyle/>
          <a:p>
            <a:r>
              <a:rPr lang="tr-TR" b="1" dirty="0"/>
              <a:t>GİRİŞ</a:t>
            </a:r>
            <a:endParaRPr lang="en-US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9BB5AB-FFF3-4CA1-BA87-8B774FD5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40"/>
            <a:ext cx="10515600" cy="54996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tr-TR" b="1" dirty="0">
                <a:solidFill>
                  <a:srgbClr val="FF0000"/>
                </a:solidFill>
              </a:rPr>
              <a:t>İlaç  bileşikleri önemli kirleticiler</a:t>
            </a:r>
          </a:p>
          <a:p>
            <a:pPr lvl="1">
              <a:lnSpc>
                <a:spcPct val="120000"/>
              </a:lnSpc>
            </a:pPr>
            <a:r>
              <a:rPr lang="tr-TR" dirty="0"/>
              <a:t>Kaynakları </a:t>
            </a:r>
            <a:r>
              <a:rPr lang="en-US" dirty="0"/>
              <a:t>: </a:t>
            </a:r>
            <a:r>
              <a:rPr lang="tr-TR" dirty="0"/>
              <a:t>Evsel</a:t>
            </a:r>
            <a:r>
              <a:rPr lang="en-US" dirty="0"/>
              <a:t> – </a:t>
            </a:r>
            <a:r>
              <a:rPr lang="tr-TR" dirty="0"/>
              <a:t>Hastane</a:t>
            </a:r>
            <a:r>
              <a:rPr lang="en-US" dirty="0"/>
              <a:t> – </a:t>
            </a:r>
            <a:r>
              <a:rPr lang="tr-TR" dirty="0"/>
              <a:t>Endüstriye Atıksular</a:t>
            </a:r>
          </a:p>
          <a:p>
            <a:pPr lvl="1">
              <a:lnSpc>
                <a:spcPct val="120000"/>
              </a:lnSpc>
            </a:pPr>
            <a:r>
              <a:rPr lang="tr-TR" dirty="0"/>
              <a:t>Tamamen parçalanamayıp atıldıkları ortamda yaşamına devam ediyor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tr-TR" b="1" dirty="0">
                <a:solidFill>
                  <a:srgbClr val="FF0000"/>
                </a:solidFill>
              </a:rPr>
              <a:t>Antibiyotikler</a:t>
            </a:r>
          </a:p>
          <a:p>
            <a:pPr lvl="1">
              <a:lnSpc>
                <a:spcPct val="120000"/>
              </a:lnSpc>
            </a:pPr>
            <a:r>
              <a:rPr lang="tr-TR" dirty="0"/>
              <a:t>Sucul ve karasal ekosisteme toksik etkiler var</a:t>
            </a:r>
          </a:p>
          <a:p>
            <a:pPr lvl="1">
              <a:lnSpc>
                <a:spcPct val="120000"/>
              </a:lnSpc>
            </a:pPr>
            <a:r>
              <a:rPr lang="tr-TR" dirty="0"/>
              <a:t>Amoksisilin (AMX): </a:t>
            </a:r>
            <a:r>
              <a:rPr lang="en-US" dirty="0"/>
              <a:t>beta-la</a:t>
            </a:r>
            <a:r>
              <a:rPr lang="tr-TR" dirty="0"/>
              <a:t>ktam antibiyotiği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gram-positive and gram-negative</a:t>
            </a:r>
            <a:r>
              <a:rPr lang="tr-TR" dirty="0"/>
              <a:t> bakterilerinin tedavisi için kullanılıyor</a:t>
            </a:r>
          </a:p>
          <a:p>
            <a:pPr lvl="1">
              <a:lnSpc>
                <a:spcPct val="120000"/>
              </a:lnSpc>
            </a:pPr>
            <a:r>
              <a:rPr lang="tr-TR" dirty="0"/>
              <a:t>Doğaya atılan AMX </a:t>
            </a:r>
            <a:r>
              <a:rPr lang="en-US" dirty="0"/>
              <a:t>% 80 – 90 of AMX </a:t>
            </a:r>
            <a:r>
              <a:rPr lang="tr-TR" dirty="0"/>
              <a:t>oranında bozulmuyor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tr-TR" b="1" dirty="0">
                <a:solidFill>
                  <a:srgbClr val="FF0000"/>
                </a:solidFill>
              </a:rPr>
              <a:t>İleri Oksidasyon Prosesleri </a:t>
            </a:r>
            <a:r>
              <a:rPr lang="en-US" b="1" dirty="0">
                <a:solidFill>
                  <a:srgbClr val="FF0000"/>
                </a:solidFill>
              </a:rPr>
              <a:t>(AOPs) </a:t>
            </a:r>
            <a:endParaRPr lang="tr-TR" b="1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r-TR" dirty="0"/>
              <a:t>Kalıcı Organik Kirleticiler için kullanılıyor</a:t>
            </a:r>
          </a:p>
          <a:p>
            <a:pPr lvl="1">
              <a:lnSpc>
                <a:spcPct val="120000"/>
              </a:lnSpc>
            </a:pPr>
            <a:r>
              <a:rPr lang="tr-TR" dirty="0"/>
              <a:t>Yüksek oksidasyon potansiyeline sahip (2.8 V) hidroksil radikalleri </a:t>
            </a:r>
            <a:r>
              <a:rPr lang="en-US" dirty="0"/>
              <a:t>(˚OH)</a:t>
            </a:r>
            <a:r>
              <a:rPr lang="tr-TR" dirty="0"/>
              <a:t> oluşuyor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AOPs </a:t>
            </a:r>
            <a:r>
              <a:rPr lang="tr-TR" dirty="0"/>
              <a:t>ana avantajı</a:t>
            </a:r>
            <a:r>
              <a:rPr lang="en-US" dirty="0"/>
              <a:t>: </a:t>
            </a:r>
            <a:r>
              <a:rPr lang="tr-TR" dirty="0"/>
              <a:t>kirleticilerin parçalanması</a:t>
            </a:r>
          </a:p>
          <a:p>
            <a:pPr lvl="1">
              <a:lnSpc>
                <a:spcPct val="120000"/>
              </a:lnSpc>
            </a:pPr>
            <a:r>
              <a:rPr lang="tr-TR" dirty="0"/>
              <a:t>Elektrokimyasal İleri Oksidasyon Prosesleri </a:t>
            </a:r>
            <a:r>
              <a:rPr lang="en-US" dirty="0"/>
              <a:t>(EAOPs) :</a:t>
            </a:r>
            <a:r>
              <a:rPr lang="tr-TR" dirty="0"/>
              <a:t> Elektro-fenton</a:t>
            </a:r>
          </a:p>
          <a:p>
            <a:pPr lvl="1">
              <a:lnSpc>
                <a:spcPct val="120000"/>
              </a:lnSpc>
            </a:pPr>
            <a:r>
              <a:rPr lang="tr-TR" dirty="0"/>
              <a:t>Elektro-</a:t>
            </a:r>
            <a:r>
              <a:rPr lang="tr-TR" dirty="0" err="1"/>
              <a:t>fentonda</a:t>
            </a:r>
            <a:r>
              <a:rPr lang="tr-TR" dirty="0"/>
              <a:t> sürekli hidrojen peroksit (H₂O₂) oluşumu var</a:t>
            </a:r>
          </a:p>
          <a:p>
            <a:pPr lvl="1">
              <a:lnSpc>
                <a:spcPct val="120000"/>
              </a:lnSpc>
            </a:pPr>
            <a:r>
              <a:rPr lang="tr-TR" dirty="0"/>
              <a:t>Demir </a:t>
            </a:r>
            <a:r>
              <a:rPr lang="tr-TR" dirty="0" err="1"/>
              <a:t>katalist</a:t>
            </a:r>
            <a:r>
              <a:rPr lang="tr-TR" dirty="0"/>
              <a:t> olarak eklenmesi ile hidroksil radikali (°OH) üretiliyor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D351D2B-6F61-4F3D-BD90-568948FD3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559" y="1884602"/>
            <a:ext cx="528233" cy="461622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70ED823-9D12-43E5-BB4C-C41DF4CB7DE5}"/>
              </a:ext>
            </a:extLst>
          </p:cNvPr>
          <p:cNvSpPr/>
          <p:nvPr/>
        </p:nvSpPr>
        <p:spPr>
          <a:xfrm>
            <a:off x="8900809" y="2208179"/>
            <a:ext cx="2188723" cy="244164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 ˚OH, </a:t>
            </a:r>
            <a:r>
              <a:rPr lang="tr-TR" dirty="0"/>
              <a:t>hidroksit iyonunun </a:t>
            </a:r>
            <a:r>
              <a:rPr lang="en-US" dirty="0"/>
              <a:t>(OH−)</a:t>
            </a:r>
            <a:r>
              <a:rPr lang="tr-TR" dirty="0"/>
              <a:t> nötr formudur</a:t>
            </a:r>
            <a:endParaRPr lang="en-US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43517752-3FF3-4CA8-8AC1-1759FF337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79" y="3599234"/>
            <a:ext cx="1461581" cy="857018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3E4779-DA96-4D67-AC02-B850B9BF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F1CFA1-0FE7-43B7-8E62-3905AE9D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r>
              <a:rPr lang="tr-TR" b="1" dirty="0"/>
              <a:t>GİRİŞ</a:t>
            </a:r>
            <a:endParaRPr lang="en-US" b="1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899298A-EE05-4E75-AC77-561D7E35F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880" y="1379849"/>
            <a:ext cx="7264380" cy="4914934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D0B458D-FFB7-409D-BD06-DFCA7E13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E5FFBE-45D0-456E-922B-797D9E5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826"/>
          </a:xfrm>
        </p:spPr>
        <p:txBody>
          <a:bodyPr/>
          <a:lstStyle/>
          <a:p>
            <a:r>
              <a:rPr lang="tr-TR" b="1" dirty="0"/>
              <a:t>GİRİŞ</a:t>
            </a:r>
            <a:endParaRPr lang="en-US" b="1" dirty="0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83D84829-0C41-4D45-8196-E733EABED460}"/>
              </a:ext>
            </a:extLst>
          </p:cNvPr>
          <p:cNvGrpSpPr/>
          <p:nvPr/>
        </p:nvGrpSpPr>
        <p:grpSpPr>
          <a:xfrm>
            <a:off x="954158" y="1643271"/>
            <a:ext cx="6824868" cy="2120346"/>
            <a:chOff x="838200" y="2151200"/>
            <a:chExt cx="5019675" cy="1249846"/>
          </a:xfrm>
        </p:grpSpPr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DCEBCA82-34ED-4225-8B22-9C8139102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51200"/>
              <a:ext cx="5019675" cy="885825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E114CEF1-FF41-41DF-83C7-3BD880112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086721"/>
              <a:ext cx="5010150" cy="314325"/>
            </a:xfrm>
            <a:prstGeom prst="rect">
              <a:avLst/>
            </a:prstGeom>
          </p:spPr>
        </p:pic>
      </p:grp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4E996E8-D70A-4EAE-9329-E49A201970B1}"/>
              </a:ext>
            </a:extLst>
          </p:cNvPr>
          <p:cNvSpPr txBox="1"/>
          <p:nvPr/>
        </p:nvSpPr>
        <p:spPr>
          <a:xfrm>
            <a:off x="7780184" y="1686662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(Katot)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862A535-2DF6-4462-96DD-B1054F3C99DF}"/>
              </a:ext>
            </a:extLst>
          </p:cNvPr>
          <p:cNvSpPr txBox="1"/>
          <p:nvPr/>
        </p:nvSpPr>
        <p:spPr>
          <a:xfrm>
            <a:off x="7780184" y="3364391"/>
            <a:ext cx="84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(Katot)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CBD4FA1-1A98-494B-8167-E8EC228139AF}"/>
              </a:ext>
            </a:extLst>
          </p:cNvPr>
          <p:cNvSpPr txBox="1"/>
          <p:nvPr/>
        </p:nvSpPr>
        <p:spPr>
          <a:xfrm>
            <a:off x="1182756" y="4386469"/>
            <a:ext cx="3225370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u="sng" dirty="0"/>
              <a:t>Homojen EF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/>
              <a:t>Çamur oluşumu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 err="1"/>
              <a:t>Katalistin</a:t>
            </a:r>
            <a:r>
              <a:rPr lang="tr-TR" dirty="0"/>
              <a:t> tekrar kullanımı yok</a:t>
            </a:r>
            <a:endParaRPr lang="en-US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EBACBBF-79AC-4FD1-8CDD-F1691C1F71CA}"/>
              </a:ext>
            </a:extLst>
          </p:cNvPr>
          <p:cNvSpPr txBox="1"/>
          <p:nvPr/>
        </p:nvSpPr>
        <p:spPr>
          <a:xfrm>
            <a:off x="5671930" y="4386469"/>
            <a:ext cx="5417252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u="sng" dirty="0"/>
              <a:t>Heterojen EF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 err="1"/>
              <a:t>Nano-Fe₃O</a:t>
            </a:r>
            <a:r>
              <a:rPr lang="tr-TR" dirty="0"/>
              <a:t>₄  verimli ve etkili </a:t>
            </a:r>
            <a:r>
              <a:rPr lang="tr-TR" dirty="0" err="1"/>
              <a:t>katalist</a:t>
            </a:r>
            <a:endParaRPr lang="tr-T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 err="1"/>
              <a:t>Nano-Fe₃O</a:t>
            </a:r>
            <a:r>
              <a:rPr lang="tr-TR" dirty="0"/>
              <a:t>₄ dışarıdan manyetik alan etkisi ile ayrılma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/>
              <a:t>Demir çamuru oluşmaz</a:t>
            </a:r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21A04C5-AE07-477B-9CE2-DD9F5FD1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5</a:t>
            </a:fld>
            <a:endParaRPr lang="en-US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6B578E5-F7E2-4915-9467-449840E884DD}"/>
              </a:ext>
            </a:extLst>
          </p:cNvPr>
          <p:cNvSpPr txBox="1"/>
          <p:nvPr/>
        </p:nvSpPr>
        <p:spPr>
          <a:xfrm>
            <a:off x="7802754" y="2264712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(Katot)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B33944F-4C5D-446A-9493-A3ABB08121FD}"/>
              </a:ext>
            </a:extLst>
          </p:cNvPr>
          <p:cNvSpPr txBox="1"/>
          <p:nvPr/>
        </p:nvSpPr>
        <p:spPr>
          <a:xfrm>
            <a:off x="7799055" y="2842762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(Çözelti)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9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5673A-711A-4003-94FB-06A7F1AB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r>
              <a:rPr lang="tr-TR" b="1" dirty="0"/>
              <a:t>DENEYSEL</a:t>
            </a:r>
            <a:endParaRPr lang="en-US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C6B20F8-A651-4CB7-AF73-45990A8FA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1276412"/>
            <a:ext cx="5698848" cy="2720556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6EA52A1-6842-41DC-B304-983B9DD17749}"/>
              </a:ext>
            </a:extLst>
          </p:cNvPr>
          <p:cNvSpPr txBox="1"/>
          <p:nvPr/>
        </p:nvSpPr>
        <p:spPr>
          <a:xfrm>
            <a:off x="7151823" y="1394962"/>
            <a:ext cx="359569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u="sng" dirty="0">
                <a:solidFill>
                  <a:srgbClr val="FF0000"/>
                </a:solidFill>
              </a:rPr>
              <a:t>Grafit Keçe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/>
              <a:t>Üç boyutlu yüksek yüzey alanı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/>
              <a:t>Kimyasal dayanıklılık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/>
              <a:t>Fe⁺²  üretimi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/>
              <a:t>Tedarik edilmesi kolay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F410967-7A70-457B-BFD4-997EECBFE254}"/>
              </a:ext>
            </a:extLst>
          </p:cNvPr>
          <p:cNvSpPr txBox="1"/>
          <p:nvPr/>
        </p:nvSpPr>
        <p:spPr>
          <a:xfrm>
            <a:off x="1139687" y="4465983"/>
            <a:ext cx="7527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err="1">
                <a:solidFill>
                  <a:srgbClr val="FF0000"/>
                </a:solidFill>
              </a:rPr>
              <a:t>Katoy</a:t>
            </a:r>
            <a:r>
              <a:rPr lang="tr-TR" b="1" u="sng" dirty="0">
                <a:solidFill>
                  <a:srgbClr val="FF0000"/>
                </a:solidFill>
              </a:rPr>
              <a:t>-</a:t>
            </a:r>
            <a:r>
              <a:rPr lang="en-US" b="1" u="sng" dirty="0" err="1">
                <a:solidFill>
                  <a:srgbClr val="FF0000"/>
                </a:solidFill>
              </a:rPr>
              <a:t>Gra</a:t>
            </a:r>
            <a:r>
              <a:rPr lang="tr-TR" b="1" u="sng" dirty="0">
                <a:solidFill>
                  <a:srgbClr val="FF0000"/>
                </a:solidFill>
              </a:rPr>
              <a:t>fit Keçe Modifikasyonu</a:t>
            </a:r>
          </a:p>
          <a:p>
            <a:r>
              <a:rPr lang="tr-TR" b="1" dirty="0"/>
              <a:t>Karbon Siyahı</a:t>
            </a:r>
            <a:r>
              <a:rPr lang="en-US" b="1" dirty="0"/>
              <a:t>: </a:t>
            </a:r>
            <a:r>
              <a:rPr lang="en-US" dirty="0"/>
              <a:t>İs </a:t>
            </a:r>
            <a:r>
              <a:rPr lang="en-US" dirty="0" err="1"/>
              <a:t>karası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siyahı</a:t>
            </a:r>
            <a:r>
              <a:rPr lang="en-US" dirty="0"/>
              <a:t>, </a:t>
            </a:r>
            <a:r>
              <a:rPr lang="en-US" dirty="0" err="1"/>
              <a:t>geleneksel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tahta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malzemeleri</a:t>
            </a:r>
            <a:r>
              <a:rPr lang="en-US" dirty="0"/>
              <a:t> </a:t>
            </a:r>
            <a:r>
              <a:rPr lang="en-US" dirty="0" err="1"/>
              <a:t>yakarak</a:t>
            </a:r>
            <a:r>
              <a:rPr lang="en-US" dirty="0"/>
              <a:t> </a:t>
            </a:r>
            <a:r>
              <a:rPr lang="en-US" dirty="0" err="1"/>
              <a:t>üretilen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siyah</a:t>
            </a:r>
            <a:r>
              <a:rPr lang="en-US" dirty="0"/>
              <a:t> </a:t>
            </a:r>
            <a:r>
              <a:rPr lang="en-US" dirty="0" err="1"/>
              <a:t>pigmenttir</a:t>
            </a:r>
            <a:r>
              <a:rPr lang="en-US" dirty="0"/>
              <a:t>. </a:t>
            </a:r>
            <a:endParaRPr lang="tr-TR" dirty="0"/>
          </a:p>
          <a:p>
            <a:r>
              <a:rPr lang="tr-TR" b="1" dirty="0"/>
              <a:t>PTFE:  </a:t>
            </a:r>
            <a:r>
              <a:rPr lang="tr-TR" dirty="0"/>
              <a:t>Teflon, </a:t>
            </a:r>
            <a:r>
              <a:rPr lang="tr-TR" dirty="0" err="1"/>
              <a:t>politetrafloroetilen</a:t>
            </a:r>
            <a:r>
              <a:rPr lang="tr-TR" dirty="0"/>
              <a:t> polimerin </a:t>
            </a:r>
            <a:r>
              <a:rPr lang="tr-TR" dirty="0" err="1"/>
              <a:t>ticârî</a:t>
            </a:r>
            <a:r>
              <a:rPr lang="tr-TR" dirty="0"/>
              <a:t> adıdır. Teflon, </a:t>
            </a:r>
            <a:r>
              <a:rPr lang="tr-TR" dirty="0" err="1"/>
              <a:t>florlanmış</a:t>
            </a:r>
            <a:r>
              <a:rPr lang="tr-TR" dirty="0"/>
              <a:t> etilen polimeri olan bir </a:t>
            </a:r>
            <a:r>
              <a:rPr lang="tr-TR" dirty="0" err="1"/>
              <a:t>politetrafloroetilendir</a:t>
            </a:r>
            <a:r>
              <a:rPr lang="tr-TR" dirty="0"/>
              <a:t>.</a:t>
            </a:r>
          </a:p>
          <a:p>
            <a:r>
              <a:rPr lang="tr-TR" b="1" dirty="0"/>
              <a:t>N-</a:t>
            </a:r>
            <a:r>
              <a:rPr lang="tr-TR" b="1" dirty="0" err="1"/>
              <a:t>butanol</a:t>
            </a:r>
            <a:r>
              <a:rPr lang="tr-TR" b="1" dirty="0"/>
              <a:t> : </a:t>
            </a:r>
            <a:r>
              <a:rPr lang="tr-TR" dirty="0"/>
              <a:t>n-</a:t>
            </a:r>
            <a:r>
              <a:rPr lang="tr-TR" dirty="0" err="1"/>
              <a:t>Bütanol</a:t>
            </a:r>
            <a:r>
              <a:rPr lang="tr-TR" dirty="0"/>
              <a:t> ya da 1-Bütanol C4H9OH formülüne sahip, 4 karbonlu bir birincil alkoldür.</a:t>
            </a:r>
            <a:endParaRPr lang="en-US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7585D6B-1523-41B1-980A-022237B8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6</a:t>
            </a:fld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F29CCC9-E846-473A-9364-D088619F4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990342"/>
            <a:ext cx="1770822" cy="113838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3ADD636-858E-4445-910E-930C6C07D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875" y="4927374"/>
            <a:ext cx="1666875" cy="1143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38B749C-E4E9-4B86-A1AD-4A8E6DB3C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5275940"/>
            <a:ext cx="1535338" cy="15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6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0FB99A-7116-41A0-B125-DC08272A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3417" cy="956673"/>
          </a:xfrm>
        </p:spPr>
        <p:txBody>
          <a:bodyPr/>
          <a:lstStyle/>
          <a:p>
            <a:r>
              <a:rPr lang="tr-TR" b="1" dirty="0"/>
              <a:t>DENEYSEL</a:t>
            </a:r>
            <a:endParaRPr lang="en-US" b="1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9D18617-A24E-4615-811F-37789E217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7387"/>
            <a:ext cx="5657850" cy="294322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D8B3754-092D-4723-A946-8ACA0385B2CD}"/>
              </a:ext>
            </a:extLst>
          </p:cNvPr>
          <p:cNvSpPr txBox="1"/>
          <p:nvPr/>
        </p:nvSpPr>
        <p:spPr>
          <a:xfrm>
            <a:off x="838200" y="4900612"/>
            <a:ext cx="180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Platinyum</a:t>
            </a:r>
            <a:r>
              <a:rPr lang="tr-TR" dirty="0">
                <a:solidFill>
                  <a:srgbClr val="FF0000"/>
                </a:solidFill>
              </a:rPr>
              <a:t> Plaka)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57B04F9-4B9E-4245-ACF3-7E4A12F04342}"/>
              </a:ext>
            </a:extLst>
          </p:cNvPr>
          <p:cNvSpPr txBox="1"/>
          <p:nvPr/>
        </p:nvSpPr>
        <p:spPr>
          <a:xfrm>
            <a:off x="3667125" y="4900612"/>
            <a:ext cx="135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(Grafit Keçe)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7A01EDA-99A6-41F1-A8C7-E5AB8E75433E}"/>
              </a:ext>
            </a:extLst>
          </p:cNvPr>
          <p:cNvSpPr txBox="1"/>
          <p:nvPr/>
        </p:nvSpPr>
        <p:spPr>
          <a:xfrm>
            <a:off x="838200" y="5695741"/>
            <a:ext cx="550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/>
              <a:t>Dizayn</a:t>
            </a:r>
          </a:p>
          <a:p>
            <a:r>
              <a:rPr lang="tr-TR" dirty="0"/>
              <a:t>Anot, hücrenin iç duvarını kaplayarak katot etrafındadır.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A7BAB4E3-95EE-4D8E-87A7-4279B2CA0FF1}"/>
              </a:ext>
            </a:extLst>
          </p:cNvPr>
          <p:cNvGrpSpPr/>
          <p:nvPr/>
        </p:nvGrpSpPr>
        <p:grpSpPr>
          <a:xfrm>
            <a:off x="8030817" y="2356549"/>
            <a:ext cx="2743200" cy="2128227"/>
            <a:chOff x="7023653" y="4342292"/>
            <a:chExt cx="2199860" cy="1795670"/>
          </a:xfrm>
        </p:grpSpPr>
        <p:cxnSp>
          <p:nvCxnSpPr>
            <p:cNvPr id="11" name="Düz Bağlayıcı 10">
              <a:extLst>
                <a:ext uri="{FF2B5EF4-FFF2-40B4-BE49-F238E27FC236}">
                  <a16:creationId xmlns:a16="http://schemas.microsoft.com/office/drawing/2014/main" id="{CB5BD77C-9604-40AD-B1AA-7E7EE1C60D72}"/>
                </a:ext>
              </a:extLst>
            </p:cNvPr>
            <p:cNvCxnSpPr/>
            <p:nvPr/>
          </p:nvCxnSpPr>
          <p:spPr>
            <a:xfrm>
              <a:off x="7023653" y="4342292"/>
              <a:ext cx="0" cy="17890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>
              <a:extLst>
                <a:ext uri="{FF2B5EF4-FFF2-40B4-BE49-F238E27FC236}">
                  <a16:creationId xmlns:a16="http://schemas.microsoft.com/office/drawing/2014/main" id="{DB758B78-3CB1-4CD1-84C0-E222C599B535}"/>
                </a:ext>
              </a:extLst>
            </p:cNvPr>
            <p:cNvCxnSpPr/>
            <p:nvPr/>
          </p:nvCxnSpPr>
          <p:spPr>
            <a:xfrm>
              <a:off x="9216888" y="4348918"/>
              <a:ext cx="0" cy="178904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>
              <a:extLst>
                <a:ext uri="{FF2B5EF4-FFF2-40B4-BE49-F238E27FC236}">
                  <a16:creationId xmlns:a16="http://schemas.microsoft.com/office/drawing/2014/main" id="{ED2D44C5-795D-40E3-9576-E4C01C444C2A}"/>
                </a:ext>
              </a:extLst>
            </p:cNvPr>
            <p:cNvCxnSpPr/>
            <p:nvPr/>
          </p:nvCxnSpPr>
          <p:spPr>
            <a:xfrm>
              <a:off x="7023653" y="6131336"/>
              <a:ext cx="21998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ikdörtgen 17">
            <a:extLst>
              <a:ext uri="{FF2B5EF4-FFF2-40B4-BE49-F238E27FC236}">
                <a16:creationId xmlns:a16="http://schemas.microsoft.com/office/drawing/2014/main" id="{30B47D2C-2E4C-4845-8E86-4C48DBDF02A5}"/>
              </a:ext>
            </a:extLst>
          </p:cNvPr>
          <p:cNvSpPr/>
          <p:nvPr/>
        </p:nvSpPr>
        <p:spPr>
          <a:xfrm>
            <a:off x="8030816" y="2666799"/>
            <a:ext cx="2726669" cy="18047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Kirletici (AMX)</a:t>
            </a:r>
          </a:p>
          <a:p>
            <a:pPr algn="ctr"/>
            <a:r>
              <a:rPr lang="tr-TR" dirty="0"/>
              <a:t>Destek Elektrolit (</a:t>
            </a:r>
            <a:r>
              <a:rPr lang="tr-TR" dirty="0" err="1"/>
              <a:t>Na₂SO</a:t>
            </a:r>
            <a:r>
              <a:rPr lang="tr-TR" dirty="0"/>
              <a:t>₄)</a:t>
            </a:r>
          </a:p>
          <a:p>
            <a:pPr algn="ctr"/>
            <a:r>
              <a:rPr lang="tr-TR" dirty="0" err="1"/>
              <a:t>Katalist</a:t>
            </a:r>
            <a:r>
              <a:rPr lang="tr-TR" dirty="0"/>
              <a:t> (</a:t>
            </a:r>
            <a:r>
              <a:rPr lang="tr-TR" dirty="0" err="1"/>
              <a:t>Nano-Fe₃O</a:t>
            </a:r>
            <a:r>
              <a:rPr lang="tr-TR" dirty="0"/>
              <a:t>₄)</a:t>
            </a:r>
          </a:p>
          <a:p>
            <a:pPr algn="ctr"/>
            <a:r>
              <a:rPr lang="tr-TR" dirty="0"/>
              <a:t>pH kimyasalları</a:t>
            </a:r>
          </a:p>
          <a:p>
            <a:pPr algn="ctr"/>
            <a:endParaRPr lang="en-US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CF52EBF-0959-4644-B47D-EF8829568FFC}"/>
              </a:ext>
            </a:extLst>
          </p:cNvPr>
          <p:cNvSpPr txBox="1"/>
          <p:nvPr/>
        </p:nvSpPr>
        <p:spPr>
          <a:xfrm>
            <a:off x="9137479" y="4531280"/>
            <a:ext cx="93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Reaktör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51A327F-2CA4-401A-A9BA-54232E88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6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0FB99A-7116-41A0-B125-DC08272A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3417" cy="956673"/>
          </a:xfrm>
        </p:spPr>
        <p:txBody>
          <a:bodyPr/>
          <a:lstStyle/>
          <a:p>
            <a:r>
              <a:rPr lang="tr-TR" b="1" dirty="0"/>
              <a:t>DENEYSEL</a:t>
            </a:r>
            <a:endParaRPr lang="en-US" b="1" dirty="0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C02489D-D3B8-4864-BFBD-7BA11151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798"/>
            <a:ext cx="10346635" cy="50657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tr-TR" dirty="0"/>
              <a:t>H₂O₂ ve O₂ izleme : </a:t>
            </a:r>
            <a:r>
              <a:rPr lang="tr-TR" dirty="0" err="1"/>
              <a:t>Iodemetrik</a:t>
            </a:r>
            <a:r>
              <a:rPr lang="tr-TR" dirty="0"/>
              <a:t>  </a:t>
            </a:r>
            <a:r>
              <a:rPr lang="tr-TR" dirty="0" err="1"/>
              <a:t>Titrasyon</a:t>
            </a:r>
            <a:r>
              <a:rPr lang="tr-TR" dirty="0"/>
              <a:t> Metodu</a:t>
            </a:r>
          </a:p>
          <a:p>
            <a:pPr>
              <a:lnSpc>
                <a:spcPct val="100000"/>
              </a:lnSpc>
            </a:pPr>
            <a:r>
              <a:rPr lang="tr-TR" dirty="0"/>
              <a:t>HPLC - AMX </a:t>
            </a:r>
            <a:r>
              <a:rPr lang="tr-TR" dirty="0" err="1"/>
              <a:t>kons</a:t>
            </a:r>
            <a:r>
              <a:rPr lang="tr-TR" dirty="0"/>
              <a:t>. ölçümünde kullanım</a:t>
            </a:r>
          </a:p>
          <a:p>
            <a:pPr>
              <a:lnSpc>
                <a:spcPct val="100000"/>
              </a:lnSpc>
            </a:pPr>
            <a:r>
              <a:rPr lang="tr-TR" dirty="0"/>
              <a:t>Giderim Verimi Hesabı</a:t>
            </a:r>
          </a:p>
          <a:p>
            <a:pPr>
              <a:lnSpc>
                <a:spcPct val="100000"/>
              </a:lnSpc>
            </a:pPr>
            <a:r>
              <a:rPr lang="tr-TR" dirty="0">
                <a:solidFill>
                  <a:srgbClr val="FF0000"/>
                </a:solidFill>
              </a:rPr>
              <a:t>Deneysel Veri</a:t>
            </a:r>
            <a:r>
              <a:rPr lang="tr-TR" dirty="0"/>
              <a:t>:</a:t>
            </a:r>
          </a:p>
          <a:p>
            <a:pPr lvl="1">
              <a:lnSpc>
                <a:spcPct val="100000"/>
              </a:lnSpc>
            </a:pPr>
            <a:r>
              <a:rPr lang="tr-TR" dirty="0"/>
              <a:t>AMX </a:t>
            </a:r>
            <a:r>
              <a:rPr lang="tr-TR" dirty="0" err="1"/>
              <a:t>kons</a:t>
            </a:r>
            <a:r>
              <a:rPr lang="tr-TR" dirty="0"/>
              <a:t>. 	: 70 mg/L</a:t>
            </a:r>
          </a:p>
          <a:p>
            <a:pPr lvl="1">
              <a:lnSpc>
                <a:spcPct val="100000"/>
              </a:lnSpc>
            </a:pPr>
            <a:r>
              <a:rPr lang="tr-TR" dirty="0"/>
              <a:t>Akım Şiddeti	: 180 </a:t>
            </a:r>
            <a:r>
              <a:rPr lang="tr-TR" dirty="0" err="1"/>
              <a:t>mA</a:t>
            </a:r>
            <a:endParaRPr lang="tr-TR" dirty="0"/>
          </a:p>
          <a:p>
            <a:pPr lvl="1">
              <a:lnSpc>
                <a:spcPct val="100000"/>
              </a:lnSpc>
            </a:pPr>
            <a:r>
              <a:rPr lang="tr-TR" dirty="0" err="1"/>
              <a:t>Katalist</a:t>
            </a:r>
            <a:r>
              <a:rPr lang="tr-TR" dirty="0"/>
              <a:t> dozu	: 0.6 g/L</a:t>
            </a:r>
          </a:p>
          <a:p>
            <a:pPr lvl="1">
              <a:lnSpc>
                <a:spcPct val="100000"/>
              </a:lnSpc>
            </a:pPr>
            <a:r>
              <a:rPr lang="tr-TR" dirty="0"/>
              <a:t>Elektrot arası mesafe : 2 cm</a:t>
            </a:r>
          </a:p>
          <a:p>
            <a:pPr>
              <a:lnSpc>
                <a:spcPct val="100000"/>
              </a:lnSpc>
            </a:pPr>
            <a:r>
              <a:rPr lang="tr-TR" dirty="0">
                <a:solidFill>
                  <a:srgbClr val="FF0000"/>
                </a:solidFill>
              </a:rPr>
              <a:t>Değişen parametreler: </a:t>
            </a:r>
            <a:r>
              <a:rPr lang="tr-TR" dirty="0"/>
              <a:t>AMX, </a:t>
            </a:r>
            <a:r>
              <a:rPr lang="tr-TR" dirty="0" err="1"/>
              <a:t>katalist</a:t>
            </a:r>
            <a:r>
              <a:rPr lang="tr-TR" dirty="0"/>
              <a:t> dozu, akım şiddeti, elektrot arası mesafe</a:t>
            </a:r>
          </a:p>
          <a:p>
            <a:pPr>
              <a:lnSpc>
                <a:spcPct val="100000"/>
              </a:lnSpc>
            </a:pPr>
            <a:r>
              <a:rPr lang="tr-TR" dirty="0"/>
              <a:t>ANOVA : Modelleme için kullanım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2AA62CDC-C0E7-48DC-885E-3E59B772FFE5}"/>
                  </a:ext>
                </a:extLst>
              </p:cNvPr>
              <p:cNvSpPr txBox="1"/>
              <p:nvPr/>
            </p:nvSpPr>
            <p:spPr>
              <a:xfrm>
                <a:off x="4495882" y="2278471"/>
                <a:ext cx="1600118" cy="549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dirty="0"/>
                          <m:t>C</m:t>
                        </m:r>
                        <m:r>
                          <m:rPr>
                            <m:nor/>
                          </m:rPr>
                          <a:rPr lang="tr-TR" dirty="0"/>
                          <m:t>ₒ − </m:t>
                        </m:r>
                        <m:r>
                          <m:rPr>
                            <m:nor/>
                          </m:rPr>
                          <a:rPr lang="tr-TR" dirty="0"/>
                          <m:t>CF</m:t>
                        </m:r>
                        <m:r>
                          <m:rPr>
                            <m:nor/>
                          </m:rPr>
                          <a:rPr lang="tr-TR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dirty="0"/>
                          <m:t>C</m:t>
                        </m:r>
                        <m:r>
                          <m:rPr>
                            <m:nor/>
                          </m:rPr>
                          <a:rPr lang="tr-TR" dirty="0"/>
                          <m:t>ₒ</m:t>
                        </m:r>
                      </m:den>
                    </m:f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x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 100%</a:t>
                </a:r>
                <a:endParaRPr lang="en-US" dirty="0"/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2AA62CDC-C0E7-48DC-885E-3E59B772F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82" y="2278471"/>
                <a:ext cx="1600118" cy="549253"/>
              </a:xfrm>
              <a:prstGeom prst="rect">
                <a:avLst/>
              </a:prstGeom>
              <a:blipFill>
                <a:blip r:embed="rId2"/>
                <a:stretch>
                  <a:fillRect r="-7252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D60E03A-A25A-41AB-86D8-AC95C32B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8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54AE6A-C698-4662-AEF1-03EC416D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r>
              <a:rPr lang="tr-TR" b="1" dirty="0"/>
              <a:t>SONUÇ VE TARTIŞMA</a:t>
            </a:r>
            <a:endParaRPr lang="en-US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8281DB-78A6-4525-9460-F1DEF5D49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2"/>
            <a:ext cx="10515600" cy="4891501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KATOT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/>
              <a:t> SEM GÖRÜNTÜSÜ : </a:t>
            </a:r>
            <a:r>
              <a:rPr lang="tr-TR" dirty="0"/>
              <a:t>Grafit keçe üzerinde tutunan parçacıklar gözleniyor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b="1" dirty="0"/>
              <a:t>BET 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dirty="0"/>
              <a:t>Yüzey alanı artışı 	: 0.89 m²/g </a:t>
            </a:r>
            <a:r>
              <a:rPr lang="tr-TR" dirty="0">
                <a:sym typeface="Wingdings" panose="05000000000000000000" pitchFamily="2" charset="2"/>
              </a:rPr>
              <a:t> 1.92 </a:t>
            </a:r>
            <a:r>
              <a:rPr lang="tr-TR" dirty="0"/>
              <a:t>m²/g  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dirty="0"/>
              <a:t>Gözenek hacmi		:  0.0001 cm³/g </a:t>
            </a:r>
            <a:r>
              <a:rPr lang="tr-TR" dirty="0">
                <a:sym typeface="Wingdings" panose="05000000000000000000" pitchFamily="2" charset="2"/>
              </a:rPr>
              <a:t> 0.003 </a:t>
            </a:r>
            <a:r>
              <a:rPr lang="tr-TR" dirty="0"/>
              <a:t>cm³/g</a:t>
            </a:r>
          </a:p>
          <a:p>
            <a:pPr marL="914400" lvl="2" indent="0">
              <a:buNone/>
            </a:pPr>
            <a:r>
              <a:rPr lang="tr-TR" b="1" dirty="0">
                <a:solidFill>
                  <a:srgbClr val="FF0000"/>
                </a:solidFill>
              </a:rPr>
              <a:t>Yüzey artışı ile H₂O₂ oluşumu artırılıyor !</a:t>
            </a:r>
          </a:p>
          <a:p>
            <a:pPr marL="457200" lvl="1" indent="0">
              <a:buNone/>
            </a:pP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endParaRPr lang="en-US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75F9FC0-DFB8-49FC-A99D-22BFACD6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265" y="3628748"/>
            <a:ext cx="7543800" cy="300990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3557554-F466-47B4-A990-3D9C1583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A70-AEE4-4DE5-B157-0D5784AD1E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1135</Words>
  <Application>Microsoft Office PowerPoint</Application>
  <PresentationFormat>Geniş ekran</PresentationFormat>
  <Paragraphs>193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Wingdings</vt:lpstr>
      <vt:lpstr>Office Teması</vt:lpstr>
      <vt:lpstr>PowerPoint Sunusu</vt:lpstr>
      <vt:lpstr>ÖZET</vt:lpstr>
      <vt:lpstr>GİRİŞ</vt:lpstr>
      <vt:lpstr>GİRİŞ</vt:lpstr>
      <vt:lpstr>GİRİŞ</vt:lpstr>
      <vt:lpstr>DENEYSEL</vt:lpstr>
      <vt:lpstr>DENEYSEL</vt:lpstr>
      <vt:lpstr>DENEYSEL</vt:lpstr>
      <vt:lpstr>SONUÇ VE TARTIŞMA</vt:lpstr>
      <vt:lpstr>SONUÇ VE TARTIŞMA</vt:lpstr>
      <vt:lpstr>SONUÇ VE TARTIŞMA</vt:lpstr>
      <vt:lpstr>SONUÇ VE TARTIŞMA</vt:lpstr>
      <vt:lpstr>SONUÇ VE TARTIŞMA</vt:lpstr>
      <vt:lpstr>SONUÇ VE TARTIŞMA</vt:lpstr>
      <vt:lpstr>RESULTS AND DISCUSSION</vt:lpstr>
      <vt:lpstr>RESULTS AND DISCUSSION</vt:lpstr>
      <vt:lpstr>RESULTS AND DISCUSSION</vt:lpstr>
      <vt:lpstr>RESULTS AND DISCUSSION</vt:lpstr>
      <vt:lpstr>SONUÇLAR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daksutr a</dc:creator>
  <cp:lastModifiedBy>daksutr a</cp:lastModifiedBy>
  <cp:revision>108</cp:revision>
  <dcterms:created xsi:type="dcterms:W3CDTF">2019-10-10T16:45:09Z</dcterms:created>
  <dcterms:modified xsi:type="dcterms:W3CDTF">2019-10-16T11:27:35Z</dcterms:modified>
</cp:coreProperties>
</file>